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anose="020B0604020202020204" charset="0"/>
      <p:regular r:id="rId12"/>
    </p:embeddedFont>
    <p:embeddedFont>
      <p:font typeface="Tomorrow" panose="020B0604020202020204" charset="0"/>
      <p:regular r:id="rId13"/>
    </p:embeddedFont>
    <p:embeddedFont>
      <p:font typeface="Tomorrow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3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4771625" y="1418952"/>
            <a:ext cx="8744749" cy="874474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313030">
                      <a:alpha val="100000"/>
                    </a:srgbClr>
                  </a:gs>
                  <a:gs pos="100000">
                    <a:srgbClr val="080808">
                      <a:alpha val="0"/>
                    </a:srgbClr>
                  </a:gs>
                </a:gsLst>
                <a:lin ang="5400000"/>
              </a:gra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948243" y="2821928"/>
            <a:ext cx="6391514" cy="639151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0" cap="sq">
              <a:gradFill>
                <a:gsLst>
                  <a:gs pos="0">
                    <a:srgbClr val="585858">
                      <a:alpha val="100000"/>
                    </a:srgbClr>
                  </a:gs>
                  <a:gs pos="100000">
                    <a:srgbClr val="080808">
                      <a:alpha val="0"/>
                    </a:srgbClr>
                  </a:gs>
                </a:gsLst>
                <a:lin ang="5400000"/>
              </a:gra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457169"/>
            <a:ext cx="771504" cy="1659663"/>
            <a:chOff x="0" y="0"/>
            <a:chExt cx="203194" cy="437113"/>
          </a:xfrm>
        </p:grpSpPr>
        <p:sp>
          <p:nvSpPr>
            <p:cNvPr id="10" name="Freeform 10"/>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11" name="TextBox 11"/>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2049937" y="3110835"/>
            <a:ext cx="14188126" cy="2032665"/>
          </a:xfrm>
          <a:prstGeom prst="rect">
            <a:avLst/>
          </a:prstGeom>
        </p:spPr>
        <p:txBody>
          <a:bodyPr lIns="0" tIns="0" rIns="0" bIns="0" rtlCol="0" anchor="t">
            <a:spAutoFit/>
          </a:bodyPr>
          <a:lstStyle/>
          <a:p>
            <a:pPr algn="ctr">
              <a:lnSpc>
                <a:spcPts val="16588"/>
              </a:lnSpc>
              <a:spcBef>
                <a:spcPct val="0"/>
              </a:spcBef>
            </a:pPr>
            <a:r>
              <a:rPr lang="en-US" sz="11848" b="1">
                <a:solidFill>
                  <a:srgbClr val="FFFFFF"/>
                </a:solidFill>
                <a:latin typeface="Tomorrow Bold"/>
                <a:ea typeface="Tomorrow Bold"/>
                <a:cs typeface="Tomorrow Bold"/>
                <a:sym typeface="Tomorrow Bold"/>
              </a:rPr>
              <a:t>SNAKE GAME</a:t>
            </a:r>
          </a:p>
        </p:txBody>
      </p:sp>
      <p:sp>
        <p:nvSpPr>
          <p:cNvPr id="14" name="TextBox 14"/>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01</a:t>
            </a:r>
          </a:p>
        </p:txBody>
      </p:sp>
      <p:sp>
        <p:nvSpPr>
          <p:cNvPr id="15" name="TextBox 15"/>
          <p:cNvSpPr txBox="1"/>
          <p:nvPr/>
        </p:nvSpPr>
        <p:spPr>
          <a:xfrm>
            <a:off x="14732934" y="7630600"/>
            <a:ext cx="1116666" cy="754887"/>
          </a:xfrm>
          <a:prstGeom prst="rect">
            <a:avLst/>
          </a:prstGeom>
        </p:spPr>
        <p:txBody>
          <a:bodyPr wrap="square" lIns="0" tIns="0" rIns="0" bIns="0" rtlCol="0" anchor="t">
            <a:spAutoFit/>
          </a:bodyPr>
          <a:lstStyle/>
          <a:p>
            <a:pPr algn="ctr">
              <a:lnSpc>
                <a:spcPts val="6299"/>
              </a:lnSpc>
              <a:spcBef>
                <a:spcPct val="0"/>
              </a:spcBef>
            </a:pPr>
            <a:r>
              <a:rPr lang="en-US" sz="4499" dirty="0">
                <a:solidFill>
                  <a:srgbClr val="FFFFFF"/>
                </a:solidFill>
                <a:latin typeface="Canva Sans"/>
                <a:ea typeface="Canva Sans"/>
                <a:cs typeface="Canva Sans"/>
                <a:sym typeface="Canva Sans"/>
              </a:rPr>
              <a:t>BY</a:t>
            </a:r>
          </a:p>
        </p:txBody>
      </p:sp>
      <p:sp>
        <p:nvSpPr>
          <p:cNvPr id="16" name="TextBox 16"/>
          <p:cNvSpPr txBox="1"/>
          <p:nvPr/>
        </p:nvSpPr>
        <p:spPr>
          <a:xfrm>
            <a:off x="13152558" y="8703192"/>
            <a:ext cx="3878461" cy="662941"/>
          </a:xfrm>
          <a:prstGeom prst="rect">
            <a:avLst/>
          </a:prstGeom>
        </p:spPr>
        <p:txBody>
          <a:bodyPr lIns="0" tIns="0" rIns="0" bIns="0" rtlCol="0" anchor="t">
            <a:spAutoFit/>
          </a:bodyPr>
          <a:lstStyle/>
          <a:p>
            <a:pPr algn="ctr">
              <a:lnSpc>
                <a:spcPts val="5459"/>
              </a:lnSpc>
              <a:spcBef>
                <a:spcPct val="0"/>
              </a:spcBef>
            </a:pPr>
            <a:r>
              <a:rPr lang="en-US" sz="3899">
                <a:solidFill>
                  <a:srgbClr val="FFFFFF"/>
                </a:solidFill>
                <a:latin typeface="Canva Sans"/>
                <a:ea typeface="Canva Sans"/>
                <a:cs typeface="Canva Sans"/>
                <a:sym typeface="Canva Sans"/>
              </a:rPr>
              <a:t>S T P HASMITHA</a:t>
            </a: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922535" y="5516465"/>
            <a:ext cx="6371069" cy="6371069"/>
          </a:xfrm>
          <a:custGeom>
            <a:avLst/>
            <a:gdLst/>
            <a:ahLst/>
            <a:cxnLst/>
            <a:rect l="l" t="t" r="r" b="b"/>
            <a:pathLst>
              <a:path w="6371069" h="6371069">
                <a:moveTo>
                  <a:pt x="0" y="0"/>
                </a:moveTo>
                <a:lnTo>
                  <a:pt x="6371069" y="0"/>
                </a:lnTo>
                <a:lnTo>
                  <a:pt x="6371069" y="6371069"/>
                </a:lnTo>
                <a:lnTo>
                  <a:pt x="0" y="6371069"/>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9457169"/>
            <a:ext cx="771504" cy="1659663"/>
            <a:chOff x="0" y="0"/>
            <a:chExt cx="203194" cy="437113"/>
          </a:xfrm>
        </p:grpSpPr>
        <p:sp>
          <p:nvSpPr>
            <p:cNvPr id="5" name="Freeform 5"/>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6" name="TextBox 6"/>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054007" y="628934"/>
            <a:ext cx="7374528" cy="737452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0" cap="sq">
              <a:gradFill>
                <a:gsLst>
                  <a:gs pos="0">
                    <a:srgbClr val="585858">
                      <a:alpha val="51000"/>
                    </a:srgbClr>
                  </a:gs>
                  <a:gs pos="100000">
                    <a:srgbClr val="080808">
                      <a:alpha val="0"/>
                    </a:srgbClr>
                  </a:gs>
                </a:gsLst>
                <a:lin ang="5400000"/>
              </a:gra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054007" y="1491615"/>
            <a:ext cx="7766685" cy="776668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42000"/>
              </a:blip>
              <a:stretch>
                <a:fillRect t="-26335" b="-26335"/>
              </a:stretch>
            </a:blipFill>
          </p:spPr>
        </p:sp>
      </p:grpSp>
      <p:grpSp>
        <p:nvGrpSpPr>
          <p:cNvPr id="12" name="Group 12"/>
          <p:cNvGrpSpPr/>
          <p:nvPr/>
        </p:nvGrpSpPr>
        <p:grpSpPr>
          <a:xfrm>
            <a:off x="0" y="6628086"/>
            <a:ext cx="18413570" cy="986815"/>
            <a:chOff x="0" y="0"/>
            <a:chExt cx="4849665" cy="259902"/>
          </a:xfrm>
        </p:grpSpPr>
        <p:sp>
          <p:nvSpPr>
            <p:cNvPr id="13" name="Freeform 13"/>
            <p:cNvSpPr/>
            <p:nvPr/>
          </p:nvSpPr>
          <p:spPr>
            <a:xfrm>
              <a:off x="0" y="0"/>
              <a:ext cx="4849664" cy="259902"/>
            </a:xfrm>
            <a:custGeom>
              <a:avLst/>
              <a:gdLst/>
              <a:ahLst/>
              <a:cxnLst/>
              <a:rect l="l" t="t" r="r" b="b"/>
              <a:pathLst>
                <a:path w="4849664" h="259902">
                  <a:moveTo>
                    <a:pt x="0" y="0"/>
                  </a:moveTo>
                  <a:lnTo>
                    <a:pt x="4849664" y="0"/>
                  </a:lnTo>
                  <a:lnTo>
                    <a:pt x="4849664" y="259902"/>
                  </a:lnTo>
                  <a:lnTo>
                    <a:pt x="0" y="259902"/>
                  </a:lnTo>
                  <a:close/>
                </a:path>
              </a:pathLst>
            </a:custGeom>
            <a:gradFill rotWithShape="1">
              <a:gsLst>
                <a:gs pos="0">
                  <a:srgbClr val="313030">
                    <a:alpha val="100000"/>
                  </a:srgbClr>
                </a:gs>
                <a:gs pos="100000">
                  <a:srgbClr val="080808">
                    <a:alpha val="0"/>
                  </a:srgbClr>
                </a:gs>
              </a:gsLst>
              <a:lin ang="0"/>
            </a:gradFill>
          </p:spPr>
        </p:sp>
        <p:sp>
          <p:nvSpPr>
            <p:cNvPr id="14" name="TextBox 14"/>
            <p:cNvSpPr txBox="1"/>
            <p:nvPr/>
          </p:nvSpPr>
          <p:spPr>
            <a:xfrm>
              <a:off x="0" y="-38100"/>
              <a:ext cx="4849665" cy="29800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10</a:t>
            </a:r>
          </a:p>
        </p:txBody>
      </p:sp>
      <p:sp>
        <p:nvSpPr>
          <p:cNvPr id="16" name="TextBox 16"/>
          <p:cNvSpPr txBox="1"/>
          <p:nvPr/>
        </p:nvSpPr>
        <p:spPr>
          <a:xfrm>
            <a:off x="2318085" y="3605578"/>
            <a:ext cx="14188126" cy="2115219"/>
          </a:xfrm>
          <a:prstGeom prst="rect">
            <a:avLst/>
          </a:prstGeom>
        </p:spPr>
        <p:txBody>
          <a:bodyPr lIns="0" tIns="0" rIns="0" bIns="0" rtlCol="0" anchor="t">
            <a:spAutoFit/>
          </a:bodyPr>
          <a:lstStyle/>
          <a:p>
            <a:pPr algn="ctr">
              <a:lnSpc>
                <a:spcPts val="17288"/>
              </a:lnSpc>
              <a:spcBef>
                <a:spcPct val="0"/>
              </a:spcBef>
            </a:pPr>
            <a:r>
              <a:rPr lang="en-US" sz="12348" b="1" dirty="0">
                <a:solidFill>
                  <a:srgbClr val="FFFFFF"/>
                </a:solidFill>
                <a:latin typeface="Tomorrow Bold"/>
                <a:ea typeface="Tomorrow Bold"/>
                <a:cs typeface="Tomorrow Bold"/>
                <a:sym typeface="Tomorrow Bold"/>
              </a:rPr>
              <a:t>THANK YOU</a:t>
            </a:r>
          </a:p>
        </p:txBody>
      </p:sp>
      <p:sp>
        <p:nvSpPr>
          <p:cNvPr id="17" name="Freeform 17"/>
          <p:cNvSpPr/>
          <p:nvPr/>
        </p:nvSpPr>
        <p:spPr>
          <a:xfrm>
            <a:off x="13915189" y="-1876582"/>
            <a:ext cx="6371069" cy="6371069"/>
          </a:xfrm>
          <a:custGeom>
            <a:avLst/>
            <a:gdLst/>
            <a:ahLst/>
            <a:cxnLst/>
            <a:rect l="l" t="t" r="r" b="b"/>
            <a:pathLst>
              <a:path w="6371069" h="6371069">
                <a:moveTo>
                  <a:pt x="0" y="0"/>
                </a:moveTo>
                <a:lnTo>
                  <a:pt x="6371069" y="0"/>
                </a:lnTo>
                <a:lnTo>
                  <a:pt x="6371069"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919" y="27810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6152"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131165" y="360407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4412422" y="809590"/>
            <a:ext cx="9170631" cy="958138"/>
          </a:xfrm>
          <a:prstGeom prst="rect">
            <a:avLst/>
          </a:prstGeom>
        </p:spPr>
        <p:txBody>
          <a:bodyPr lIns="0" tIns="0" rIns="0" bIns="0" rtlCol="0" anchor="t">
            <a:spAutoFit/>
          </a:bodyPr>
          <a:lstStyle/>
          <a:p>
            <a:pPr algn="ctr">
              <a:lnSpc>
                <a:spcPts val="7045"/>
              </a:lnSpc>
            </a:pPr>
            <a:r>
              <a:rPr lang="en-US" sz="7658" b="1">
                <a:solidFill>
                  <a:srgbClr val="FFFFFF"/>
                </a:solidFill>
                <a:latin typeface="Tomorrow Bold"/>
                <a:ea typeface="Tomorrow Bold"/>
                <a:cs typeface="Tomorrow Bold"/>
                <a:sym typeface="Tomorrow Bold"/>
              </a:rPr>
              <a:t>INTRODUCTION</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02</a:t>
            </a:r>
          </a:p>
        </p:txBody>
      </p:sp>
      <p:sp>
        <p:nvSpPr>
          <p:cNvPr id="12" name="TextBox 12"/>
          <p:cNvSpPr txBox="1"/>
          <p:nvPr/>
        </p:nvSpPr>
        <p:spPr>
          <a:xfrm>
            <a:off x="1028700" y="2185367"/>
            <a:ext cx="16714694" cy="6840387"/>
          </a:xfrm>
          <a:prstGeom prst="rect">
            <a:avLst/>
          </a:prstGeom>
        </p:spPr>
        <p:txBody>
          <a:bodyPr lIns="0" tIns="0" rIns="0" bIns="0" rtlCol="0" anchor="t">
            <a:spAutoFit/>
          </a:bodyPr>
          <a:lstStyle/>
          <a:p>
            <a:pPr marL="473558" lvl="1" indent="-236779" algn="ctr">
              <a:lnSpc>
                <a:spcPts val="3070"/>
              </a:lnSpc>
              <a:buFont typeface="Arial"/>
              <a:buChar char="•"/>
            </a:pPr>
            <a:r>
              <a:rPr lang="en-US" sz="2193" dirty="0">
                <a:solidFill>
                  <a:srgbClr val="FFFFFF"/>
                </a:solidFill>
                <a:latin typeface="Canva Sans"/>
                <a:ea typeface="Canva Sans"/>
                <a:cs typeface="Canva Sans"/>
                <a:sym typeface="Canva Sans"/>
              </a:rPr>
              <a:t>The Enhanced Snake Game in Java is a modern, customizable take on the classic arcade game, designed to offer an engaging and visually appealing user experience.</a:t>
            </a:r>
          </a:p>
          <a:p>
            <a:pPr marL="473558" lvl="1" indent="-236779" algn="ctr">
              <a:lnSpc>
                <a:spcPts val="3070"/>
              </a:lnSpc>
              <a:buFont typeface="Arial"/>
              <a:buChar char="•"/>
            </a:pPr>
            <a:r>
              <a:rPr lang="en-US" sz="2193" dirty="0">
                <a:solidFill>
                  <a:srgbClr val="FFFFFF"/>
                </a:solidFill>
                <a:latin typeface="Canva Sans"/>
                <a:ea typeface="Canva Sans"/>
                <a:cs typeface="Canva Sans"/>
                <a:sym typeface="Canva Sans"/>
              </a:rPr>
              <a:t> Developed using Java Swing, it integrates interactive GUI elements, smooth animations, and advanced gameplay mechanics while maintaining the nostalgic charm of the original Snake game.</a:t>
            </a:r>
          </a:p>
          <a:p>
            <a:pPr marL="473558" lvl="1" indent="-236779" algn="ctr">
              <a:lnSpc>
                <a:spcPts val="3070"/>
              </a:lnSpc>
              <a:buFont typeface="Arial"/>
              <a:buChar char="•"/>
            </a:pPr>
            <a:r>
              <a:rPr lang="en-US" sz="2193" dirty="0">
                <a:solidFill>
                  <a:srgbClr val="FFFFFF"/>
                </a:solidFill>
                <a:latin typeface="Canva Sans"/>
                <a:ea typeface="Canva Sans"/>
                <a:cs typeface="Canva Sans"/>
                <a:sym typeface="Canva Sans"/>
              </a:rPr>
              <a:t>Unlike traditional snake games with a single gameplay style, this version allows players to personalize their gaming experience through an in-game settings menu, where they can choose the difficulty level, visual theme, and snake skin before starting. This ensures that both beginners and experienced players can enjoy the game at their own pace and preference.</a:t>
            </a:r>
          </a:p>
          <a:p>
            <a:pPr marL="473558" lvl="1" indent="-236779" algn="ctr">
              <a:lnSpc>
                <a:spcPts val="3070"/>
              </a:lnSpc>
              <a:buFont typeface="Arial"/>
              <a:buChar char="•"/>
            </a:pPr>
            <a:r>
              <a:rPr lang="en-US" sz="2193" dirty="0">
                <a:solidFill>
                  <a:srgbClr val="FFFFFF"/>
                </a:solidFill>
                <a:latin typeface="Canva Sans"/>
                <a:ea typeface="Canva Sans"/>
                <a:cs typeface="Canva Sans"/>
                <a:sym typeface="Canva Sans"/>
              </a:rPr>
              <a:t>The gameplay is enriched with dynamic obstacles, a coin reward system, and progressive level advancement. Each level not only increases the game speed but also adds more challenges, making the experience progressively harder and more exciting. Scoring is straightforward yet rewarding — apples increase both the snake’s length and the score, while coins serve as bonus rewards that appear randomly.</a:t>
            </a:r>
          </a:p>
          <a:p>
            <a:pPr marL="473558" lvl="1" indent="-236779" algn="ctr">
              <a:lnSpc>
                <a:spcPts val="3070"/>
              </a:lnSpc>
              <a:buFont typeface="Arial"/>
              <a:buChar char="•"/>
            </a:pPr>
            <a:r>
              <a:rPr lang="en-US" sz="2193" dirty="0">
                <a:solidFill>
                  <a:srgbClr val="FFFFFF"/>
                </a:solidFill>
                <a:latin typeface="Canva Sans"/>
                <a:ea typeface="Canva Sans"/>
                <a:cs typeface="Canva Sans"/>
                <a:sym typeface="Canva Sans"/>
              </a:rPr>
              <a:t>A persistent high score tracking system ensures competitive </a:t>
            </a:r>
            <a:r>
              <a:rPr lang="en-US" sz="2193" dirty="0" err="1">
                <a:solidFill>
                  <a:srgbClr val="FFFFFF"/>
                </a:solidFill>
                <a:latin typeface="Canva Sans"/>
                <a:ea typeface="Canva Sans"/>
                <a:cs typeface="Canva Sans"/>
                <a:sym typeface="Canva Sans"/>
              </a:rPr>
              <a:t>replayability</a:t>
            </a:r>
            <a:r>
              <a:rPr lang="en-US" sz="2193" dirty="0">
                <a:solidFill>
                  <a:srgbClr val="FFFFFF"/>
                </a:solidFill>
                <a:latin typeface="Canva Sans"/>
                <a:ea typeface="Canva Sans"/>
                <a:cs typeface="Canva Sans"/>
                <a:sym typeface="Canva Sans"/>
              </a:rPr>
              <a:t>, motivating players to beat their previous best.</a:t>
            </a:r>
          </a:p>
          <a:p>
            <a:pPr marL="473558" lvl="1" indent="-236779" algn="ctr">
              <a:lnSpc>
                <a:spcPts val="3070"/>
              </a:lnSpc>
              <a:buFont typeface="Arial"/>
              <a:buChar char="•"/>
            </a:pPr>
            <a:r>
              <a:rPr lang="en-US" sz="2193" dirty="0">
                <a:solidFill>
                  <a:srgbClr val="FFFFFF"/>
                </a:solidFill>
                <a:latin typeface="Canva Sans"/>
                <a:ea typeface="Canva Sans"/>
                <a:cs typeface="Canva Sans"/>
                <a:sym typeface="Canva Sans"/>
              </a:rPr>
              <a:t> The game also supports pause and restart functionalities, enabling players to manage their gameplay without restarting the program.</a:t>
            </a:r>
          </a:p>
          <a:p>
            <a:pPr marL="473558" lvl="1" indent="-236779" algn="ctr">
              <a:lnSpc>
                <a:spcPts val="3070"/>
              </a:lnSpc>
              <a:buFont typeface="Arial"/>
              <a:buChar char="•"/>
            </a:pPr>
            <a:r>
              <a:rPr lang="en-US" sz="2193" dirty="0">
                <a:solidFill>
                  <a:srgbClr val="FFFFFF"/>
                </a:solidFill>
                <a:latin typeface="Canva Sans"/>
                <a:ea typeface="Canva Sans"/>
                <a:cs typeface="Canva Sans"/>
                <a:sym typeface="Canva Sans"/>
              </a:rPr>
              <a:t>From a technical perspective, the project demonstrates the use of object-oriented design principles, efficient event handling, real-time rendering, randomization for item placement, and file handling for data storage. </a:t>
            </a:r>
          </a:p>
          <a:p>
            <a:pPr marL="473558" lvl="1" indent="-236779" algn="ctr">
              <a:lnSpc>
                <a:spcPts val="3070"/>
              </a:lnSpc>
              <a:buFont typeface="Arial"/>
              <a:buChar char="•"/>
            </a:pPr>
            <a:r>
              <a:rPr lang="en-US" sz="2193" dirty="0">
                <a:solidFill>
                  <a:srgbClr val="FFFFFF"/>
                </a:solidFill>
                <a:latin typeface="Canva Sans"/>
                <a:ea typeface="Canva Sans"/>
                <a:cs typeface="Canva Sans"/>
                <a:sym typeface="Canva Sans"/>
              </a:rPr>
              <a:t>These features make it not just a fun game but also a robust programming project showcasing advanced Java concepts.</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528879" y="1228725"/>
            <a:ext cx="8636240" cy="958138"/>
          </a:xfrm>
          <a:prstGeom prst="rect">
            <a:avLst/>
          </a:prstGeom>
        </p:spPr>
        <p:txBody>
          <a:bodyPr lIns="0" tIns="0" rIns="0" bIns="0" rtlCol="0" anchor="t">
            <a:spAutoFit/>
          </a:bodyPr>
          <a:lstStyle/>
          <a:p>
            <a:pPr algn="l">
              <a:lnSpc>
                <a:spcPts val="7045"/>
              </a:lnSpc>
            </a:pPr>
            <a:r>
              <a:rPr lang="en-US" sz="7658" b="1">
                <a:solidFill>
                  <a:srgbClr val="FFFFFF"/>
                </a:solidFill>
                <a:latin typeface="Tomorrow Bold"/>
                <a:ea typeface="Tomorrow Bold"/>
                <a:cs typeface="Tomorrow Bold"/>
                <a:sym typeface="Tomorrow Bold"/>
              </a:rPr>
              <a:t>OBJECTIVES</a:t>
            </a:r>
          </a:p>
        </p:txBody>
      </p:sp>
      <p:sp>
        <p:nvSpPr>
          <p:cNvPr id="13" name="TextBox 13"/>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03</a:t>
            </a:r>
          </a:p>
        </p:txBody>
      </p:sp>
      <p:sp>
        <p:nvSpPr>
          <p:cNvPr id="14" name="TextBox 14"/>
          <p:cNvSpPr txBox="1"/>
          <p:nvPr/>
        </p:nvSpPr>
        <p:spPr>
          <a:xfrm>
            <a:off x="1525198" y="2630920"/>
            <a:ext cx="9064734" cy="7226298"/>
          </a:xfrm>
          <a:prstGeom prst="rect">
            <a:avLst/>
          </a:prstGeom>
        </p:spPr>
        <p:txBody>
          <a:bodyPr lIns="0" tIns="0" rIns="0" bIns="0" rtlCol="0" anchor="t">
            <a:spAutoFit/>
          </a:bodyPr>
          <a:lstStyle/>
          <a:p>
            <a:pPr algn="l">
              <a:lnSpc>
                <a:spcPts val="3185"/>
              </a:lnSpc>
            </a:pPr>
            <a:r>
              <a:rPr lang="en-US" sz="2275" spc="63">
                <a:solidFill>
                  <a:srgbClr val="FFFFFF"/>
                </a:solidFill>
                <a:latin typeface="Tomorrow"/>
                <a:ea typeface="Tomorrow"/>
                <a:cs typeface="Tomorrow"/>
                <a:sym typeface="Tomorrow"/>
              </a:rPr>
              <a:t>The primary objective of the Enhanced Snake Game project is to design a fun, challenging, and visually appealing game that demonstrates advanced Java programming concepts.</a:t>
            </a:r>
          </a:p>
          <a:p>
            <a:pPr algn="l">
              <a:lnSpc>
                <a:spcPts val="3185"/>
              </a:lnSpc>
            </a:pPr>
            <a:endParaRPr lang="en-US" sz="2275" spc="63">
              <a:solidFill>
                <a:srgbClr val="FFFFFF"/>
              </a:solidFill>
              <a:latin typeface="Tomorrow"/>
              <a:ea typeface="Tomorrow"/>
              <a:cs typeface="Tomorrow"/>
              <a:sym typeface="Tomorrow"/>
            </a:endParaRPr>
          </a:p>
          <a:p>
            <a:pPr algn="l">
              <a:lnSpc>
                <a:spcPts val="3185"/>
              </a:lnSpc>
            </a:pPr>
            <a:r>
              <a:rPr lang="en-US" sz="2275" spc="63">
                <a:solidFill>
                  <a:srgbClr val="FFFFFF"/>
                </a:solidFill>
                <a:latin typeface="Tomorrow"/>
                <a:ea typeface="Tomorrow"/>
                <a:cs typeface="Tomorrow"/>
                <a:sym typeface="Tomorrow"/>
              </a:rPr>
              <a:t>Goals:</a:t>
            </a:r>
          </a:p>
          <a:p>
            <a:pPr marL="491188" lvl="1" indent="-245594" algn="l">
              <a:lnSpc>
                <a:spcPts val="3185"/>
              </a:lnSpc>
              <a:buFont typeface="Arial"/>
              <a:buChar char="•"/>
            </a:pPr>
            <a:r>
              <a:rPr lang="en-US" sz="2275" spc="63">
                <a:solidFill>
                  <a:srgbClr val="FFFFFF"/>
                </a:solidFill>
                <a:latin typeface="Tomorrow"/>
                <a:ea typeface="Tomorrow"/>
                <a:cs typeface="Tomorrow"/>
                <a:sym typeface="Tomorrow"/>
              </a:rPr>
              <a:t>Reimagine the classic Snake game with modern enhancements.</a:t>
            </a:r>
          </a:p>
          <a:p>
            <a:pPr marL="491188" lvl="1" indent="-245594" algn="l">
              <a:lnSpc>
                <a:spcPts val="3185"/>
              </a:lnSpc>
              <a:buFont typeface="Arial"/>
              <a:buChar char="•"/>
            </a:pPr>
            <a:r>
              <a:rPr lang="en-US" sz="2275" spc="63">
                <a:solidFill>
                  <a:srgbClr val="FFFFFF"/>
                </a:solidFill>
                <a:latin typeface="Tomorrow"/>
                <a:ea typeface="Tomorrow"/>
                <a:cs typeface="Tomorrow"/>
                <a:sym typeface="Tomorrow"/>
              </a:rPr>
              <a:t>Offer customization options (difficulty, themes, snake skins) to suit player preferences.</a:t>
            </a:r>
          </a:p>
          <a:p>
            <a:pPr marL="491188" lvl="1" indent="-245594" algn="l">
              <a:lnSpc>
                <a:spcPts val="3185"/>
              </a:lnSpc>
              <a:buFont typeface="Arial"/>
              <a:buChar char="•"/>
            </a:pPr>
            <a:r>
              <a:rPr lang="en-US" sz="2275" spc="63">
                <a:solidFill>
                  <a:srgbClr val="FFFFFF"/>
                </a:solidFill>
                <a:latin typeface="Tomorrow"/>
                <a:ea typeface="Tomorrow"/>
                <a:cs typeface="Tomorrow"/>
                <a:sym typeface="Tomorrow"/>
              </a:rPr>
              <a:t>Implement progressive gameplay with speed increases, level-ups, and new obstacles.</a:t>
            </a:r>
          </a:p>
          <a:p>
            <a:pPr marL="491188" lvl="1" indent="-245594" algn="l">
              <a:lnSpc>
                <a:spcPts val="3185"/>
              </a:lnSpc>
              <a:buFont typeface="Arial"/>
              <a:buChar char="•"/>
            </a:pPr>
            <a:r>
              <a:rPr lang="en-US" sz="2275" spc="63">
                <a:solidFill>
                  <a:srgbClr val="FFFFFF"/>
                </a:solidFill>
                <a:latin typeface="Tomorrow"/>
                <a:ea typeface="Tomorrow"/>
                <a:cs typeface="Tomorrow"/>
                <a:sym typeface="Tomorrow"/>
              </a:rPr>
              <a:t>Add a coin reward system to boost engagement.</a:t>
            </a:r>
          </a:p>
          <a:p>
            <a:pPr marL="491188" lvl="1" indent="-245594" algn="l">
              <a:lnSpc>
                <a:spcPts val="3185"/>
              </a:lnSpc>
              <a:buFont typeface="Arial"/>
              <a:buChar char="•"/>
            </a:pPr>
            <a:r>
              <a:rPr lang="en-US" sz="2275" spc="63">
                <a:solidFill>
                  <a:srgbClr val="FFFFFF"/>
                </a:solidFill>
                <a:latin typeface="Tomorrow"/>
                <a:ea typeface="Tomorrow"/>
                <a:cs typeface="Tomorrow"/>
                <a:sym typeface="Tomorrow"/>
              </a:rPr>
              <a:t>Provide smooth animations and responsive controls.</a:t>
            </a:r>
          </a:p>
          <a:p>
            <a:pPr marL="491188" lvl="1" indent="-245594" algn="l">
              <a:lnSpc>
                <a:spcPts val="3185"/>
              </a:lnSpc>
              <a:buFont typeface="Arial"/>
              <a:buChar char="•"/>
            </a:pPr>
            <a:r>
              <a:rPr lang="en-US" sz="2275" spc="63">
                <a:solidFill>
                  <a:srgbClr val="FFFFFF"/>
                </a:solidFill>
                <a:latin typeface="Tomorrow"/>
                <a:ea typeface="Tomorrow"/>
                <a:cs typeface="Tomorrow"/>
                <a:sym typeface="Tomorrow"/>
              </a:rPr>
              <a:t>Enable persistent high score tracking for competitive replayability.</a:t>
            </a:r>
          </a:p>
          <a:p>
            <a:pPr marL="491188" lvl="1" indent="-245594" algn="l">
              <a:lnSpc>
                <a:spcPts val="3185"/>
              </a:lnSpc>
              <a:buFont typeface="Arial"/>
              <a:buChar char="•"/>
            </a:pPr>
            <a:r>
              <a:rPr lang="en-US" sz="2275" spc="63">
                <a:solidFill>
                  <a:srgbClr val="FFFFFF"/>
                </a:solidFill>
                <a:latin typeface="Tomorrow"/>
                <a:ea typeface="Tomorrow"/>
                <a:cs typeface="Tomorrow"/>
                <a:sym typeface="Tomorrow"/>
              </a:rPr>
              <a:t>Demonstrate Java Swing, file I/O, and OOP concepts effectively.</a:t>
            </a:r>
          </a:p>
          <a:p>
            <a:pPr algn="l">
              <a:lnSpc>
                <a:spcPts val="3465"/>
              </a:lnSpc>
              <a:spcBef>
                <a:spcPct val="0"/>
              </a:spcBef>
            </a:pPr>
            <a:endParaRPr lang="en-US" sz="2275" spc="63">
              <a:solidFill>
                <a:srgbClr val="FFFFFF"/>
              </a:solidFill>
              <a:latin typeface="Tomorrow"/>
              <a:ea typeface="Tomorrow"/>
              <a:cs typeface="Tomorrow"/>
              <a:sym typeface="Tomorrow"/>
            </a:endParaRPr>
          </a:p>
        </p:txBody>
      </p:sp>
      <p:pic>
        <p:nvPicPr>
          <p:cNvPr id="16" name="Picture 15">
            <a:extLst>
              <a:ext uri="{FF2B5EF4-FFF2-40B4-BE49-F238E27FC236}">
                <a16:creationId xmlns:a16="http://schemas.microsoft.com/office/drawing/2014/main" id="{0FEFEC5A-68D4-CEE1-C8CB-4406D697B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1000" y="3086100"/>
            <a:ext cx="4114800" cy="3352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7798924" y="1228725"/>
            <a:ext cx="8636240" cy="958138"/>
          </a:xfrm>
          <a:prstGeom prst="rect">
            <a:avLst/>
          </a:prstGeom>
        </p:spPr>
        <p:txBody>
          <a:bodyPr lIns="0" tIns="0" rIns="0" bIns="0" rtlCol="0" anchor="t">
            <a:spAutoFit/>
          </a:bodyPr>
          <a:lstStyle/>
          <a:p>
            <a:pPr algn="l">
              <a:lnSpc>
                <a:spcPts val="7045"/>
              </a:lnSpc>
            </a:pPr>
            <a:r>
              <a:rPr lang="en-US" sz="7658" b="1">
                <a:solidFill>
                  <a:srgbClr val="FFFFFF"/>
                </a:solidFill>
                <a:latin typeface="Tomorrow Bold"/>
                <a:ea typeface="Tomorrow Bold"/>
                <a:cs typeface="Tomorrow Bold"/>
                <a:sym typeface="Tomorrow Bold"/>
              </a:rPr>
              <a:t>KEY FEATURES</a:t>
            </a:r>
          </a:p>
        </p:txBody>
      </p:sp>
      <p:sp>
        <p:nvSpPr>
          <p:cNvPr id="13" name="TextBox 13"/>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04</a:t>
            </a:r>
          </a:p>
        </p:txBody>
      </p:sp>
      <p:sp>
        <p:nvSpPr>
          <p:cNvPr id="14" name="TextBox 14"/>
          <p:cNvSpPr txBox="1"/>
          <p:nvPr/>
        </p:nvSpPr>
        <p:spPr>
          <a:xfrm>
            <a:off x="7637726" y="2688254"/>
            <a:ext cx="9621574" cy="7035401"/>
          </a:xfrm>
          <a:prstGeom prst="rect">
            <a:avLst/>
          </a:prstGeom>
        </p:spPr>
        <p:txBody>
          <a:bodyPr lIns="0" tIns="0" rIns="0" bIns="0" rtlCol="0" anchor="t">
            <a:spAutoFit/>
          </a:bodyPr>
          <a:lstStyle/>
          <a:p>
            <a:pPr algn="l">
              <a:lnSpc>
                <a:spcPts val="2822"/>
              </a:lnSpc>
            </a:pPr>
            <a:endParaRPr/>
          </a:p>
          <a:p>
            <a:pPr marL="435194" lvl="1" indent="-217597" algn="l">
              <a:lnSpc>
                <a:spcPts val="2822"/>
              </a:lnSpc>
              <a:buFont typeface="Arial"/>
              <a:buChar char="•"/>
            </a:pPr>
            <a:r>
              <a:rPr lang="en-US" sz="2015" spc="56">
                <a:solidFill>
                  <a:srgbClr val="FFFFFF"/>
                </a:solidFill>
                <a:latin typeface="Tomorrow"/>
                <a:ea typeface="Tomorrow"/>
                <a:cs typeface="Tomorrow"/>
                <a:sym typeface="Tomorrow"/>
              </a:rPr>
              <a:t>Multiple Difficulty Levels – Easy, Medium, Hard, each with different snake speeds and challenges.</a:t>
            </a:r>
          </a:p>
          <a:p>
            <a:pPr marL="435194" lvl="1" indent="-217597" algn="l">
              <a:lnSpc>
                <a:spcPts val="2822"/>
              </a:lnSpc>
              <a:buFont typeface="Arial"/>
              <a:buChar char="•"/>
            </a:pPr>
            <a:r>
              <a:rPr lang="en-US" sz="2015" spc="56">
                <a:solidFill>
                  <a:srgbClr val="FFFFFF"/>
                </a:solidFill>
                <a:latin typeface="Tomorrow"/>
                <a:ea typeface="Tomorrow"/>
                <a:cs typeface="Tomorrow"/>
                <a:sym typeface="Tomorrow"/>
              </a:rPr>
              <a:t>Theme Customization – Classic, Dark, Neon, Light modes for varied visual experiences.</a:t>
            </a:r>
          </a:p>
          <a:p>
            <a:pPr marL="435194" lvl="1" indent="-217597" algn="l">
              <a:lnSpc>
                <a:spcPts val="2822"/>
              </a:lnSpc>
              <a:buFont typeface="Arial"/>
              <a:buChar char="•"/>
            </a:pPr>
            <a:r>
              <a:rPr lang="en-US" sz="2015" spc="56">
                <a:solidFill>
                  <a:srgbClr val="FFFFFF"/>
                </a:solidFill>
                <a:latin typeface="Tomorrow"/>
                <a:ea typeface="Tomorrow"/>
                <a:cs typeface="Tomorrow"/>
                <a:sym typeface="Tomorrow"/>
              </a:rPr>
              <a:t>Snake Skin Options – Green, Cyan, Magenta, Rainbow for personalization.</a:t>
            </a:r>
          </a:p>
          <a:p>
            <a:pPr marL="435194" lvl="1" indent="-217597" algn="l">
              <a:lnSpc>
                <a:spcPts val="2822"/>
              </a:lnSpc>
              <a:buFont typeface="Arial"/>
              <a:buChar char="•"/>
            </a:pPr>
            <a:r>
              <a:rPr lang="en-US" sz="2015" spc="56">
                <a:solidFill>
                  <a:srgbClr val="FFFFFF"/>
                </a:solidFill>
                <a:latin typeface="Tomorrow"/>
                <a:ea typeface="Tomorrow"/>
                <a:cs typeface="Tomorrow"/>
                <a:sym typeface="Tomorrow"/>
              </a:rPr>
              <a:t>Bonus Coin System – Randomly appearing coins for extra points.</a:t>
            </a:r>
          </a:p>
          <a:p>
            <a:pPr marL="435194" lvl="1" indent="-217597" algn="l">
              <a:lnSpc>
                <a:spcPts val="2822"/>
              </a:lnSpc>
              <a:buFont typeface="Arial"/>
              <a:buChar char="•"/>
            </a:pPr>
            <a:r>
              <a:rPr lang="en-US" sz="2015" spc="56">
                <a:solidFill>
                  <a:srgbClr val="FFFFFF"/>
                </a:solidFill>
                <a:latin typeface="Tomorrow"/>
                <a:ea typeface="Tomorrow"/>
                <a:cs typeface="Tomorrow"/>
                <a:sym typeface="Tomorrow"/>
              </a:rPr>
              <a:t>Dynamic Obstacles – Increasing in number and position randomness as levels progress.</a:t>
            </a:r>
          </a:p>
          <a:p>
            <a:pPr marL="435194" lvl="1" indent="-217597" algn="l">
              <a:lnSpc>
                <a:spcPts val="2822"/>
              </a:lnSpc>
              <a:buFont typeface="Arial"/>
              <a:buChar char="•"/>
            </a:pPr>
            <a:r>
              <a:rPr lang="en-US" sz="2015" spc="56">
                <a:solidFill>
                  <a:srgbClr val="FFFFFF"/>
                </a:solidFill>
                <a:latin typeface="Tomorrow"/>
                <a:ea typeface="Tomorrow"/>
                <a:cs typeface="Tomorrow"/>
                <a:sym typeface="Tomorrow"/>
              </a:rPr>
              <a:t>Level Progression – Levels up every 5 apples eaten, with speed and challenge scaling.</a:t>
            </a:r>
          </a:p>
          <a:p>
            <a:pPr marL="435194" lvl="1" indent="-217597" algn="l">
              <a:lnSpc>
                <a:spcPts val="2822"/>
              </a:lnSpc>
              <a:buFont typeface="Arial"/>
              <a:buChar char="•"/>
            </a:pPr>
            <a:r>
              <a:rPr lang="en-US" sz="2015" spc="56">
                <a:solidFill>
                  <a:srgbClr val="FFFFFF"/>
                </a:solidFill>
                <a:latin typeface="Tomorrow"/>
                <a:ea typeface="Tomorrow"/>
                <a:cs typeface="Tomorrow"/>
                <a:sym typeface="Tomorrow"/>
              </a:rPr>
              <a:t>Pause &amp; Resume Gameplay – Players can pause mid-game and resume without losing progress.</a:t>
            </a:r>
          </a:p>
          <a:p>
            <a:pPr marL="435194" lvl="1" indent="-217597" algn="l">
              <a:lnSpc>
                <a:spcPts val="2822"/>
              </a:lnSpc>
              <a:buFont typeface="Arial"/>
              <a:buChar char="•"/>
            </a:pPr>
            <a:r>
              <a:rPr lang="en-US" sz="2015" spc="56">
                <a:solidFill>
                  <a:srgbClr val="FFFFFF"/>
                </a:solidFill>
                <a:latin typeface="Tomorrow"/>
                <a:ea typeface="Tomorrow"/>
                <a:cs typeface="Tomorrow"/>
                <a:sym typeface="Tomorrow"/>
              </a:rPr>
              <a:t>Restart Option – Quick restart after Game Over without relaunching the program.</a:t>
            </a:r>
          </a:p>
          <a:p>
            <a:pPr marL="435194" lvl="1" indent="-217597" algn="l">
              <a:lnSpc>
                <a:spcPts val="2822"/>
              </a:lnSpc>
              <a:buFont typeface="Arial"/>
              <a:buChar char="•"/>
            </a:pPr>
            <a:r>
              <a:rPr lang="en-US" sz="2015" spc="56">
                <a:solidFill>
                  <a:srgbClr val="FFFFFF"/>
                </a:solidFill>
                <a:latin typeface="Tomorrow"/>
                <a:ea typeface="Tomorrow"/>
                <a:cs typeface="Tomorrow"/>
                <a:sym typeface="Tomorrow"/>
              </a:rPr>
              <a:t>Persistent High Score Tracking – Saved locally using file handling for competitive replay.</a:t>
            </a:r>
          </a:p>
          <a:p>
            <a:pPr algn="l">
              <a:lnSpc>
                <a:spcPts val="2822"/>
              </a:lnSpc>
            </a:pPr>
            <a:endParaRPr lang="en-US" sz="2015" spc="56">
              <a:solidFill>
                <a:srgbClr val="FFFFFF"/>
              </a:solidFill>
              <a:latin typeface="Tomorrow"/>
              <a:ea typeface="Tomorrow"/>
              <a:cs typeface="Tomorrow"/>
              <a:sym typeface="Tomorrow"/>
            </a:endParaRPr>
          </a:p>
          <a:p>
            <a:pPr algn="l">
              <a:lnSpc>
                <a:spcPts val="2822"/>
              </a:lnSpc>
              <a:spcBef>
                <a:spcPct val="0"/>
              </a:spcBef>
            </a:pPr>
            <a:endParaRPr lang="en-US" sz="2015" spc="56">
              <a:solidFill>
                <a:srgbClr val="FFFFFF"/>
              </a:solidFill>
              <a:latin typeface="Tomorrow"/>
              <a:ea typeface="Tomorrow"/>
              <a:cs typeface="Tomorrow"/>
              <a:sym typeface="Tomorrow"/>
            </a:endParaRPr>
          </a:p>
        </p:txBody>
      </p:sp>
      <p:pic>
        <p:nvPicPr>
          <p:cNvPr id="16" name="Picture 15">
            <a:extLst>
              <a:ext uri="{FF2B5EF4-FFF2-40B4-BE49-F238E27FC236}">
                <a16:creationId xmlns:a16="http://schemas.microsoft.com/office/drawing/2014/main" id="{F63995B3-02F2-CF47-3103-E33FDBD491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52" y="2496857"/>
            <a:ext cx="7325747" cy="48564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4144412" y="1228725"/>
            <a:ext cx="9999175" cy="958138"/>
          </a:xfrm>
          <a:prstGeom prst="rect">
            <a:avLst/>
          </a:prstGeom>
        </p:spPr>
        <p:txBody>
          <a:bodyPr lIns="0" tIns="0" rIns="0" bIns="0" rtlCol="0" anchor="t">
            <a:spAutoFit/>
          </a:bodyPr>
          <a:lstStyle/>
          <a:p>
            <a:pPr algn="ctr">
              <a:lnSpc>
                <a:spcPts val="7045"/>
              </a:lnSpc>
            </a:pPr>
            <a:r>
              <a:rPr lang="en-US" sz="7658" b="1">
                <a:solidFill>
                  <a:srgbClr val="FFFFFF"/>
                </a:solidFill>
                <a:latin typeface="Tomorrow Bold"/>
                <a:ea typeface="Tomorrow Bold"/>
                <a:cs typeface="Tomorrow Bold"/>
                <a:sym typeface="Tomorrow Bold"/>
              </a:rPr>
              <a:t>GAME MECHANICS</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05</a:t>
            </a:r>
          </a:p>
        </p:txBody>
      </p:sp>
      <p:pic>
        <p:nvPicPr>
          <p:cNvPr id="13" name="Picture 12">
            <a:extLst>
              <a:ext uri="{FF2B5EF4-FFF2-40B4-BE49-F238E27FC236}">
                <a16:creationId xmlns:a16="http://schemas.microsoft.com/office/drawing/2014/main" id="{EC44DD47-7B1A-DDE8-56DE-6E28B1FF5A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2628901"/>
            <a:ext cx="8763000" cy="6019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71504" y="858852"/>
            <a:ext cx="9613009" cy="1843963"/>
          </a:xfrm>
          <a:prstGeom prst="rect">
            <a:avLst/>
          </a:prstGeom>
        </p:spPr>
        <p:txBody>
          <a:bodyPr lIns="0" tIns="0" rIns="0" bIns="0" rtlCol="0" anchor="t">
            <a:spAutoFit/>
          </a:bodyPr>
          <a:lstStyle/>
          <a:p>
            <a:pPr algn="l">
              <a:lnSpc>
                <a:spcPts val="7045"/>
              </a:lnSpc>
            </a:pPr>
            <a:r>
              <a:rPr lang="en-US" sz="7658" b="1">
                <a:solidFill>
                  <a:srgbClr val="FFFFFF"/>
                </a:solidFill>
                <a:latin typeface="Tomorrow Bold"/>
                <a:ea typeface="Tomorrow Bold"/>
                <a:cs typeface="Tomorrow Bold"/>
                <a:sym typeface="Tomorrow Bold"/>
              </a:rPr>
              <a:t>TECHNICAL IMPLEMENTATION</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07</a:t>
            </a:r>
          </a:p>
        </p:txBody>
      </p:sp>
      <p:grpSp>
        <p:nvGrpSpPr>
          <p:cNvPr id="12" name="Group 12"/>
          <p:cNvGrpSpPr/>
          <p:nvPr/>
        </p:nvGrpSpPr>
        <p:grpSpPr>
          <a:xfrm>
            <a:off x="1739694" y="4064890"/>
            <a:ext cx="385752" cy="387433"/>
            <a:chOff x="0" y="0"/>
            <a:chExt cx="101597" cy="102040"/>
          </a:xfrm>
        </p:grpSpPr>
        <p:sp>
          <p:nvSpPr>
            <p:cNvPr id="13" name="Freeform 13"/>
            <p:cNvSpPr/>
            <p:nvPr/>
          </p:nvSpPr>
          <p:spPr>
            <a:xfrm>
              <a:off x="0" y="0"/>
              <a:ext cx="101597" cy="102040"/>
            </a:xfrm>
            <a:custGeom>
              <a:avLst/>
              <a:gdLst/>
              <a:ahLst/>
              <a:cxnLst/>
              <a:rect l="l" t="t" r="r" b="b"/>
              <a:pathLst>
                <a:path w="101597" h="102040">
                  <a:moveTo>
                    <a:pt x="0" y="0"/>
                  </a:moveTo>
                  <a:lnTo>
                    <a:pt x="101597" y="0"/>
                  </a:lnTo>
                  <a:lnTo>
                    <a:pt x="101597" y="102040"/>
                  </a:lnTo>
                  <a:lnTo>
                    <a:pt x="0" y="102040"/>
                  </a:lnTo>
                  <a:close/>
                </a:path>
              </a:pathLst>
            </a:custGeom>
            <a:gradFill rotWithShape="1">
              <a:gsLst>
                <a:gs pos="0">
                  <a:srgbClr val="585858">
                    <a:alpha val="100000"/>
                  </a:srgbClr>
                </a:gs>
                <a:gs pos="100000">
                  <a:srgbClr val="080808">
                    <a:alpha val="0"/>
                  </a:srgbClr>
                </a:gs>
              </a:gsLst>
              <a:lin ang="5400000"/>
            </a:gradFill>
          </p:spPr>
        </p:sp>
        <p:sp>
          <p:nvSpPr>
            <p:cNvPr id="14" name="TextBox 14"/>
            <p:cNvSpPr txBox="1"/>
            <p:nvPr/>
          </p:nvSpPr>
          <p:spPr>
            <a:xfrm>
              <a:off x="0" y="-38100"/>
              <a:ext cx="101597" cy="14014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39694" y="6221256"/>
            <a:ext cx="385752" cy="387433"/>
            <a:chOff x="0" y="0"/>
            <a:chExt cx="101597" cy="102040"/>
          </a:xfrm>
        </p:grpSpPr>
        <p:sp>
          <p:nvSpPr>
            <p:cNvPr id="16" name="Freeform 16"/>
            <p:cNvSpPr/>
            <p:nvPr/>
          </p:nvSpPr>
          <p:spPr>
            <a:xfrm>
              <a:off x="0" y="0"/>
              <a:ext cx="101597" cy="102040"/>
            </a:xfrm>
            <a:custGeom>
              <a:avLst/>
              <a:gdLst/>
              <a:ahLst/>
              <a:cxnLst/>
              <a:rect l="l" t="t" r="r" b="b"/>
              <a:pathLst>
                <a:path w="101597" h="102040">
                  <a:moveTo>
                    <a:pt x="0" y="0"/>
                  </a:moveTo>
                  <a:lnTo>
                    <a:pt x="101597" y="0"/>
                  </a:lnTo>
                  <a:lnTo>
                    <a:pt x="101597" y="102040"/>
                  </a:lnTo>
                  <a:lnTo>
                    <a:pt x="0" y="102040"/>
                  </a:lnTo>
                  <a:close/>
                </a:path>
              </a:pathLst>
            </a:custGeom>
            <a:gradFill rotWithShape="1">
              <a:gsLst>
                <a:gs pos="0">
                  <a:srgbClr val="585858">
                    <a:alpha val="100000"/>
                  </a:srgbClr>
                </a:gs>
                <a:gs pos="100000">
                  <a:srgbClr val="080808">
                    <a:alpha val="0"/>
                  </a:srgbClr>
                </a:gs>
              </a:gsLst>
              <a:lin ang="5400000"/>
            </a:gradFill>
          </p:spPr>
        </p:sp>
        <p:sp>
          <p:nvSpPr>
            <p:cNvPr id="17" name="TextBox 17"/>
            <p:cNvSpPr txBox="1"/>
            <p:nvPr/>
          </p:nvSpPr>
          <p:spPr>
            <a:xfrm>
              <a:off x="0" y="-38100"/>
              <a:ext cx="101597" cy="14014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468149" y="1751931"/>
            <a:ext cx="5708650" cy="6484695"/>
            <a:chOff x="0" y="0"/>
            <a:chExt cx="9541823" cy="10838958"/>
          </a:xfrm>
        </p:grpSpPr>
        <p:sp>
          <p:nvSpPr>
            <p:cNvPr id="19" name="Freeform 19"/>
            <p:cNvSpPr/>
            <p:nvPr/>
          </p:nvSpPr>
          <p:spPr>
            <a:xfrm>
              <a:off x="0" y="0"/>
              <a:ext cx="9541822" cy="10838958"/>
            </a:xfrm>
            <a:custGeom>
              <a:avLst/>
              <a:gdLst/>
              <a:ahLst/>
              <a:cxnLst/>
              <a:rect l="l" t="t" r="r" b="b"/>
              <a:pathLst>
                <a:path w="9541822" h="10838958">
                  <a:moveTo>
                    <a:pt x="9343034" y="1083896"/>
                  </a:moveTo>
                  <a:cubicBezTo>
                    <a:pt x="9343034" y="975506"/>
                    <a:pt x="9343034" y="758727"/>
                    <a:pt x="9343034" y="650337"/>
                  </a:cubicBezTo>
                  <a:lnTo>
                    <a:pt x="9144246" y="650337"/>
                  </a:lnTo>
                  <a:lnTo>
                    <a:pt x="9144246" y="433558"/>
                  </a:lnTo>
                  <a:lnTo>
                    <a:pt x="8945459" y="433558"/>
                  </a:lnTo>
                  <a:lnTo>
                    <a:pt x="8945459" y="216779"/>
                  </a:lnTo>
                  <a:cubicBezTo>
                    <a:pt x="8846065" y="216779"/>
                    <a:pt x="8647277" y="216779"/>
                    <a:pt x="8547883" y="216779"/>
                  </a:cubicBezTo>
                  <a:lnTo>
                    <a:pt x="8547883" y="0"/>
                  </a:lnTo>
                  <a:cubicBezTo>
                    <a:pt x="6031227" y="0"/>
                    <a:pt x="3510596" y="0"/>
                    <a:pt x="993940" y="0"/>
                  </a:cubicBezTo>
                  <a:lnTo>
                    <a:pt x="993940" y="216779"/>
                  </a:lnTo>
                  <a:cubicBezTo>
                    <a:pt x="894546" y="216779"/>
                    <a:pt x="695758" y="216779"/>
                    <a:pt x="596364" y="216779"/>
                  </a:cubicBezTo>
                  <a:lnTo>
                    <a:pt x="596364" y="433558"/>
                  </a:lnTo>
                  <a:lnTo>
                    <a:pt x="397576" y="433558"/>
                  </a:lnTo>
                  <a:lnTo>
                    <a:pt x="397576" y="650337"/>
                  </a:lnTo>
                  <a:lnTo>
                    <a:pt x="198788" y="650337"/>
                  </a:lnTo>
                  <a:cubicBezTo>
                    <a:pt x="198788" y="758727"/>
                    <a:pt x="198788" y="975506"/>
                    <a:pt x="198788" y="1083896"/>
                  </a:cubicBezTo>
                  <a:lnTo>
                    <a:pt x="0" y="1083896"/>
                  </a:lnTo>
                  <a:cubicBezTo>
                    <a:pt x="0" y="3973562"/>
                    <a:pt x="0" y="6865396"/>
                    <a:pt x="0" y="9755062"/>
                  </a:cubicBezTo>
                  <a:lnTo>
                    <a:pt x="198788" y="9755062"/>
                  </a:lnTo>
                  <a:cubicBezTo>
                    <a:pt x="198788" y="9863452"/>
                    <a:pt x="198788" y="10080231"/>
                    <a:pt x="198788" y="10188621"/>
                  </a:cubicBezTo>
                  <a:lnTo>
                    <a:pt x="397576" y="10188621"/>
                  </a:lnTo>
                  <a:lnTo>
                    <a:pt x="397576" y="10405400"/>
                  </a:lnTo>
                  <a:lnTo>
                    <a:pt x="596364" y="10405400"/>
                  </a:lnTo>
                  <a:lnTo>
                    <a:pt x="596364" y="10622179"/>
                  </a:lnTo>
                  <a:cubicBezTo>
                    <a:pt x="695758" y="10622179"/>
                    <a:pt x="894546" y="10622179"/>
                    <a:pt x="993940" y="10622179"/>
                  </a:cubicBezTo>
                  <a:lnTo>
                    <a:pt x="993940" y="10838958"/>
                  </a:lnTo>
                  <a:cubicBezTo>
                    <a:pt x="3510596" y="10838958"/>
                    <a:pt x="6031227" y="10838958"/>
                    <a:pt x="8547883" y="10838958"/>
                  </a:cubicBezTo>
                  <a:lnTo>
                    <a:pt x="8547883" y="10622179"/>
                  </a:lnTo>
                  <a:cubicBezTo>
                    <a:pt x="8647277" y="10622179"/>
                    <a:pt x="8846065" y="10622179"/>
                    <a:pt x="8945459" y="10622179"/>
                  </a:cubicBezTo>
                  <a:lnTo>
                    <a:pt x="8945459" y="10405400"/>
                  </a:lnTo>
                  <a:lnTo>
                    <a:pt x="9144246" y="10405400"/>
                  </a:lnTo>
                  <a:lnTo>
                    <a:pt x="9144246" y="10188621"/>
                  </a:lnTo>
                  <a:lnTo>
                    <a:pt x="9343034" y="10188621"/>
                  </a:lnTo>
                  <a:cubicBezTo>
                    <a:pt x="9343034" y="10080231"/>
                    <a:pt x="9343034" y="9863452"/>
                    <a:pt x="9343034" y="9755062"/>
                  </a:cubicBezTo>
                  <a:lnTo>
                    <a:pt x="9541822" y="9755062"/>
                  </a:lnTo>
                  <a:cubicBezTo>
                    <a:pt x="9541822" y="6865396"/>
                    <a:pt x="9541822" y="3973562"/>
                    <a:pt x="9541822" y="1083896"/>
                  </a:cubicBezTo>
                  <a:lnTo>
                    <a:pt x="9343034" y="1083896"/>
                  </a:lnTo>
                  <a:close/>
                </a:path>
              </a:pathLst>
            </a:custGeom>
            <a:blipFill>
              <a:blip r:embed="rId5"/>
              <a:stretch>
                <a:fillRect l="-35089" r="-35089"/>
              </a:stretch>
            </a:blipFill>
            <a:ln w="19050" cap="sq">
              <a:solidFill>
                <a:srgbClr val="96C5D3"/>
              </a:solidFill>
              <a:prstDash val="solid"/>
              <a:miter/>
            </a:ln>
          </p:spPr>
        </p:sp>
      </p:grpSp>
      <p:sp>
        <p:nvSpPr>
          <p:cNvPr id="20" name="TextBox 20"/>
          <p:cNvSpPr txBox="1"/>
          <p:nvPr/>
        </p:nvSpPr>
        <p:spPr>
          <a:xfrm>
            <a:off x="1338864" y="3037220"/>
            <a:ext cx="8890465" cy="6707880"/>
          </a:xfrm>
          <a:prstGeom prst="rect">
            <a:avLst/>
          </a:prstGeom>
        </p:spPr>
        <p:txBody>
          <a:bodyPr lIns="0" tIns="0" rIns="0" bIns="0" rtlCol="0" anchor="t">
            <a:spAutoFit/>
          </a:bodyPr>
          <a:lstStyle/>
          <a:p>
            <a:pPr algn="just">
              <a:lnSpc>
                <a:spcPts val="3544"/>
              </a:lnSpc>
            </a:pPr>
            <a:r>
              <a:rPr lang="en-US" sz="2531">
                <a:solidFill>
                  <a:srgbClr val="FFFFFF"/>
                </a:solidFill>
                <a:latin typeface="Canva Sans"/>
                <a:ea typeface="Canva Sans"/>
                <a:cs typeface="Canva Sans"/>
                <a:sym typeface="Canva Sans"/>
              </a:rPr>
              <a:t>Programming Language: Java</a:t>
            </a:r>
          </a:p>
          <a:p>
            <a:pPr algn="just">
              <a:lnSpc>
                <a:spcPts val="3544"/>
              </a:lnSpc>
            </a:pPr>
            <a:r>
              <a:rPr lang="en-US" sz="2531">
                <a:solidFill>
                  <a:srgbClr val="FFFFFF"/>
                </a:solidFill>
                <a:latin typeface="Canva Sans"/>
                <a:ea typeface="Canva Sans"/>
                <a:cs typeface="Canva Sans"/>
                <a:sym typeface="Canva Sans"/>
              </a:rPr>
              <a:t>GUI Framework: Swing</a:t>
            </a:r>
          </a:p>
          <a:p>
            <a:pPr marL="546631" lvl="1" indent="-273315" algn="just">
              <a:lnSpc>
                <a:spcPts val="3544"/>
              </a:lnSpc>
              <a:buFont typeface="Arial"/>
              <a:buChar char="•"/>
            </a:pPr>
            <a:r>
              <a:rPr lang="en-US" sz="2531">
                <a:solidFill>
                  <a:srgbClr val="FFFFFF"/>
                </a:solidFill>
                <a:latin typeface="Canva Sans"/>
                <a:ea typeface="Canva Sans"/>
                <a:cs typeface="Canva Sans"/>
                <a:sym typeface="Canva Sans"/>
              </a:rPr>
              <a:t>Main Classes:</a:t>
            </a:r>
          </a:p>
          <a:p>
            <a:pPr marL="1093262" lvl="2" indent="-364421" algn="just">
              <a:lnSpc>
                <a:spcPts val="3544"/>
              </a:lnSpc>
              <a:buFont typeface="Arial"/>
              <a:buChar char="⚬"/>
            </a:pPr>
            <a:r>
              <a:rPr lang="en-US" sz="2531">
                <a:solidFill>
                  <a:srgbClr val="FFFFFF"/>
                </a:solidFill>
                <a:latin typeface="Canva Sans"/>
                <a:ea typeface="Canva Sans"/>
                <a:cs typeface="Canva Sans"/>
                <a:sym typeface="Canva Sans"/>
              </a:rPr>
              <a:t>SnakeGame – Game frame and initialization.</a:t>
            </a:r>
          </a:p>
          <a:p>
            <a:pPr marL="1093262" lvl="2" indent="-364421" algn="just">
              <a:lnSpc>
                <a:spcPts val="3544"/>
              </a:lnSpc>
              <a:buFont typeface="Arial"/>
              <a:buChar char="⚬"/>
            </a:pPr>
            <a:r>
              <a:rPr lang="en-US" sz="2531">
                <a:solidFill>
                  <a:srgbClr val="FFFFFF"/>
                </a:solidFill>
                <a:latin typeface="Canva Sans"/>
                <a:ea typeface="Canva Sans"/>
                <a:cs typeface="Canva Sans"/>
                <a:sym typeface="Canva Sans"/>
              </a:rPr>
              <a:t>GameSettings – Difficulty, theme, and skin selection menu.</a:t>
            </a:r>
          </a:p>
          <a:p>
            <a:pPr marL="1093262" lvl="2" indent="-364421" algn="just">
              <a:lnSpc>
                <a:spcPts val="3544"/>
              </a:lnSpc>
              <a:buFont typeface="Arial"/>
              <a:buChar char="⚬"/>
            </a:pPr>
            <a:r>
              <a:rPr lang="en-US" sz="2531">
                <a:solidFill>
                  <a:srgbClr val="FFFFFF"/>
                </a:solidFill>
                <a:latin typeface="Canva Sans"/>
                <a:ea typeface="Canva Sans"/>
                <a:cs typeface="Canva Sans"/>
                <a:sym typeface="Canva Sans"/>
              </a:rPr>
              <a:t>SnakePanel – Core gameplay logic, rendering, collision handling.</a:t>
            </a:r>
          </a:p>
          <a:p>
            <a:pPr marL="546631" lvl="1" indent="-273315" algn="just">
              <a:lnSpc>
                <a:spcPts val="3544"/>
              </a:lnSpc>
              <a:buFont typeface="Arial"/>
              <a:buChar char="•"/>
            </a:pPr>
            <a:r>
              <a:rPr lang="en-US" sz="2531">
                <a:solidFill>
                  <a:srgbClr val="FFFFFF"/>
                </a:solidFill>
                <a:latin typeface="Canva Sans"/>
                <a:ea typeface="Canva Sans"/>
                <a:cs typeface="Canva Sans"/>
                <a:sym typeface="Canva Sans"/>
              </a:rPr>
              <a:t>Core Concepts Used:</a:t>
            </a:r>
          </a:p>
          <a:p>
            <a:pPr marL="1093262" lvl="2" indent="-364421" algn="just">
              <a:lnSpc>
                <a:spcPts val="3544"/>
              </a:lnSpc>
              <a:buFont typeface="Arial"/>
              <a:buChar char="⚬"/>
            </a:pPr>
            <a:r>
              <a:rPr lang="en-US" sz="2531">
                <a:solidFill>
                  <a:srgbClr val="FFFFFF"/>
                </a:solidFill>
                <a:latin typeface="Canva Sans"/>
                <a:ea typeface="Canva Sans"/>
                <a:cs typeface="Canva Sans"/>
                <a:sym typeface="Canva Sans"/>
              </a:rPr>
              <a:t>Event Handling &amp; Keyboard Controls</a:t>
            </a:r>
          </a:p>
          <a:p>
            <a:pPr marL="1093262" lvl="2" indent="-364421" algn="just">
              <a:lnSpc>
                <a:spcPts val="3544"/>
              </a:lnSpc>
              <a:buFont typeface="Arial"/>
              <a:buChar char="⚬"/>
            </a:pPr>
            <a:r>
              <a:rPr lang="en-US" sz="2531">
                <a:solidFill>
                  <a:srgbClr val="FFFFFF"/>
                </a:solidFill>
                <a:latin typeface="Canva Sans"/>
                <a:ea typeface="Canva Sans"/>
                <a:cs typeface="Canva Sans"/>
                <a:sym typeface="Canva Sans"/>
              </a:rPr>
              <a:t>Timer for real-time movement</a:t>
            </a:r>
          </a:p>
          <a:p>
            <a:pPr marL="1093262" lvl="2" indent="-364421" algn="just">
              <a:lnSpc>
                <a:spcPts val="3544"/>
              </a:lnSpc>
              <a:buFont typeface="Arial"/>
              <a:buChar char="⚬"/>
            </a:pPr>
            <a:r>
              <a:rPr lang="en-US" sz="2531">
                <a:solidFill>
                  <a:srgbClr val="FFFFFF"/>
                </a:solidFill>
                <a:latin typeface="Canva Sans"/>
                <a:ea typeface="Canva Sans"/>
                <a:cs typeface="Canva Sans"/>
                <a:sym typeface="Canva Sans"/>
              </a:rPr>
              <a:t>Randomization for item placement</a:t>
            </a:r>
          </a:p>
          <a:p>
            <a:pPr marL="1093262" lvl="2" indent="-364421" algn="just">
              <a:lnSpc>
                <a:spcPts val="3544"/>
              </a:lnSpc>
              <a:buFont typeface="Arial"/>
              <a:buChar char="⚬"/>
            </a:pPr>
            <a:r>
              <a:rPr lang="en-US" sz="2531">
                <a:solidFill>
                  <a:srgbClr val="FFFFFF"/>
                </a:solidFill>
                <a:latin typeface="Canva Sans"/>
                <a:ea typeface="Canva Sans"/>
                <a:cs typeface="Canva Sans"/>
                <a:sym typeface="Canva Sans"/>
              </a:rPr>
              <a:t>File I/O for high score persistence</a:t>
            </a:r>
          </a:p>
          <a:p>
            <a:pPr marL="1093262" lvl="2" indent="-364421" algn="just">
              <a:lnSpc>
                <a:spcPts val="3544"/>
              </a:lnSpc>
              <a:buFont typeface="Arial"/>
              <a:buChar char="⚬"/>
            </a:pPr>
            <a:r>
              <a:rPr lang="en-US" sz="2531">
                <a:solidFill>
                  <a:srgbClr val="FFFFFF"/>
                </a:solidFill>
                <a:latin typeface="Canva Sans"/>
                <a:ea typeface="Canva Sans"/>
                <a:cs typeface="Canva Sans"/>
                <a:sym typeface="Canva Sans"/>
              </a:rPr>
              <a:t>Object-Oriented Programming principles</a:t>
            </a:r>
          </a:p>
          <a:p>
            <a:pPr algn="just">
              <a:lnSpc>
                <a:spcPts val="3544"/>
              </a:lnSpc>
              <a:spcBef>
                <a:spcPct val="0"/>
              </a:spcBef>
            </a:pPr>
            <a:endParaRPr lang="en-US" sz="2531">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9314157" y="1228725"/>
            <a:ext cx="7407656" cy="2729788"/>
          </a:xfrm>
          <a:prstGeom prst="rect">
            <a:avLst/>
          </a:prstGeom>
        </p:spPr>
        <p:txBody>
          <a:bodyPr lIns="0" tIns="0" rIns="0" bIns="0" rtlCol="0" anchor="t">
            <a:spAutoFit/>
          </a:bodyPr>
          <a:lstStyle/>
          <a:p>
            <a:pPr algn="l">
              <a:lnSpc>
                <a:spcPts val="7045"/>
              </a:lnSpc>
            </a:pPr>
            <a:r>
              <a:rPr lang="en-US" sz="7658" b="1">
                <a:solidFill>
                  <a:srgbClr val="FFFFFF"/>
                </a:solidFill>
                <a:latin typeface="Tomorrow Bold"/>
                <a:ea typeface="Tomorrow Bold"/>
                <a:cs typeface="Tomorrow Bold"/>
                <a:sym typeface="Tomorrow Bold"/>
              </a:rPr>
              <a:t>CHALLENGES</a:t>
            </a:r>
          </a:p>
          <a:p>
            <a:pPr algn="l">
              <a:lnSpc>
                <a:spcPts val="7045"/>
              </a:lnSpc>
            </a:pPr>
            <a:endParaRPr lang="en-US" sz="7658" b="1">
              <a:solidFill>
                <a:srgbClr val="FFFFFF"/>
              </a:solidFill>
              <a:latin typeface="Tomorrow Bold"/>
              <a:ea typeface="Tomorrow Bold"/>
              <a:cs typeface="Tomorrow Bold"/>
              <a:sym typeface="Tomorrow Bold"/>
            </a:endParaRPr>
          </a:p>
          <a:p>
            <a:pPr algn="l">
              <a:lnSpc>
                <a:spcPts val="7045"/>
              </a:lnSpc>
            </a:pPr>
            <a:endParaRPr lang="en-US" sz="7658" b="1">
              <a:solidFill>
                <a:srgbClr val="FFFFFF"/>
              </a:solidFill>
              <a:latin typeface="Tomorrow Bold"/>
              <a:ea typeface="Tomorrow Bold"/>
              <a:cs typeface="Tomorrow Bold"/>
              <a:sym typeface="Tomorrow Bold"/>
            </a:endParaRP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06</a:t>
            </a:r>
          </a:p>
        </p:txBody>
      </p:sp>
      <p:grpSp>
        <p:nvGrpSpPr>
          <p:cNvPr id="12" name="Group 12"/>
          <p:cNvGrpSpPr/>
          <p:nvPr/>
        </p:nvGrpSpPr>
        <p:grpSpPr>
          <a:xfrm>
            <a:off x="8121820" y="3986747"/>
            <a:ext cx="385752" cy="387433"/>
            <a:chOff x="0" y="0"/>
            <a:chExt cx="101597" cy="102040"/>
          </a:xfrm>
        </p:grpSpPr>
        <p:sp>
          <p:nvSpPr>
            <p:cNvPr id="13" name="Freeform 13"/>
            <p:cNvSpPr/>
            <p:nvPr/>
          </p:nvSpPr>
          <p:spPr>
            <a:xfrm>
              <a:off x="0" y="0"/>
              <a:ext cx="101597" cy="102040"/>
            </a:xfrm>
            <a:custGeom>
              <a:avLst/>
              <a:gdLst/>
              <a:ahLst/>
              <a:cxnLst/>
              <a:rect l="l" t="t" r="r" b="b"/>
              <a:pathLst>
                <a:path w="101597" h="102040">
                  <a:moveTo>
                    <a:pt x="0" y="0"/>
                  </a:moveTo>
                  <a:lnTo>
                    <a:pt x="101597" y="0"/>
                  </a:lnTo>
                  <a:lnTo>
                    <a:pt x="101597" y="102040"/>
                  </a:lnTo>
                  <a:lnTo>
                    <a:pt x="0" y="102040"/>
                  </a:lnTo>
                  <a:close/>
                </a:path>
              </a:pathLst>
            </a:custGeom>
            <a:gradFill rotWithShape="1">
              <a:gsLst>
                <a:gs pos="0">
                  <a:srgbClr val="585858">
                    <a:alpha val="100000"/>
                  </a:srgbClr>
                </a:gs>
                <a:gs pos="100000">
                  <a:srgbClr val="080808">
                    <a:alpha val="0"/>
                  </a:srgbClr>
                </a:gs>
              </a:gsLst>
              <a:lin ang="5400000"/>
            </a:gradFill>
          </p:spPr>
        </p:sp>
        <p:sp>
          <p:nvSpPr>
            <p:cNvPr id="14" name="TextBox 14"/>
            <p:cNvSpPr txBox="1"/>
            <p:nvPr/>
          </p:nvSpPr>
          <p:spPr>
            <a:xfrm>
              <a:off x="0" y="-38100"/>
              <a:ext cx="101597" cy="14014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121820" y="6143113"/>
            <a:ext cx="385752" cy="387433"/>
            <a:chOff x="0" y="0"/>
            <a:chExt cx="101597" cy="102040"/>
          </a:xfrm>
        </p:grpSpPr>
        <p:sp>
          <p:nvSpPr>
            <p:cNvPr id="16" name="Freeform 16"/>
            <p:cNvSpPr/>
            <p:nvPr/>
          </p:nvSpPr>
          <p:spPr>
            <a:xfrm>
              <a:off x="0" y="0"/>
              <a:ext cx="101597" cy="102040"/>
            </a:xfrm>
            <a:custGeom>
              <a:avLst/>
              <a:gdLst/>
              <a:ahLst/>
              <a:cxnLst/>
              <a:rect l="l" t="t" r="r" b="b"/>
              <a:pathLst>
                <a:path w="101597" h="102040">
                  <a:moveTo>
                    <a:pt x="0" y="0"/>
                  </a:moveTo>
                  <a:lnTo>
                    <a:pt x="101597" y="0"/>
                  </a:lnTo>
                  <a:lnTo>
                    <a:pt x="101597" y="102040"/>
                  </a:lnTo>
                  <a:lnTo>
                    <a:pt x="0" y="102040"/>
                  </a:lnTo>
                  <a:close/>
                </a:path>
              </a:pathLst>
            </a:custGeom>
            <a:gradFill rotWithShape="1">
              <a:gsLst>
                <a:gs pos="0">
                  <a:srgbClr val="585858">
                    <a:alpha val="100000"/>
                  </a:srgbClr>
                </a:gs>
                <a:gs pos="100000">
                  <a:srgbClr val="080808">
                    <a:alpha val="0"/>
                  </a:srgbClr>
                </a:gs>
              </a:gsLst>
              <a:lin ang="5400000"/>
            </a:gradFill>
          </p:spPr>
        </p:sp>
        <p:sp>
          <p:nvSpPr>
            <p:cNvPr id="17" name="TextBox 17"/>
            <p:cNvSpPr txBox="1"/>
            <p:nvPr/>
          </p:nvSpPr>
          <p:spPr>
            <a:xfrm>
              <a:off x="0" y="-38100"/>
              <a:ext cx="101597" cy="14014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102909" y="1751931"/>
            <a:ext cx="5534568" cy="5652133"/>
            <a:chOff x="0" y="0"/>
            <a:chExt cx="6217920" cy="6350000"/>
          </a:xfrm>
        </p:grpSpPr>
        <p:sp>
          <p:nvSpPr>
            <p:cNvPr id="19" name="Freeform 19"/>
            <p:cNvSpPr/>
            <p:nvPr/>
          </p:nvSpPr>
          <p:spPr>
            <a:xfrm>
              <a:off x="0" y="0"/>
              <a:ext cx="6215380" cy="6350000"/>
            </a:xfrm>
            <a:custGeom>
              <a:avLst/>
              <a:gdLst/>
              <a:ahLst/>
              <a:cxnLst/>
              <a:rect l="l" t="t" r="r" b="b"/>
              <a:pathLst>
                <a:path w="6215380" h="6350000">
                  <a:moveTo>
                    <a:pt x="6085840" y="1851660"/>
                  </a:moveTo>
                  <a:lnTo>
                    <a:pt x="6085840" y="1719580"/>
                  </a:lnTo>
                  <a:lnTo>
                    <a:pt x="5953760" y="1719580"/>
                  </a:lnTo>
                  <a:lnTo>
                    <a:pt x="5953760" y="1587500"/>
                  </a:lnTo>
                  <a:lnTo>
                    <a:pt x="5821680" y="1587500"/>
                  </a:lnTo>
                  <a:lnTo>
                    <a:pt x="5821680" y="1455420"/>
                  </a:lnTo>
                  <a:lnTo>
                    <a:pt x="5689600" y="1455420"/>
                  </a:lnTo>
                  <a:lnTo>
                    <a:pt x="5689600" y="1323340"/>
                  </a:lnTo>
                  <a:lnTo>
                    <a:pt x="5557520" y="1323340"/>
                  </a:lnTo>
                  <a:lnTo>
                    <a:pt x="5557520" y="1189990"/>
                  </a:lnTo>
                  <a:lnTo>
                    <a:pt x="5425440" y="1189990"/>
                  </a:lnTo>
                  <a:lnTo>
                    <a:pt x="5425440" y="1057910"/>
                  </a:lnTo>
                  <a:lnTo>
                    <a:pt x="5293360" y="1057910"/>
                  </a:lnTo>
                  <a:lnTo>
                    <a:pt x="5293360" y="925830"/>
                  </a:lnTo>
                  <a:lnTo>
                    <a:pt x="5161280" y="925830"/>
                  </a:lnTo>
                  <a:lnTo>
                    <a:pt x="5161280" y="793750"/>
                  </a:lnTo>
                  <a:lnTo>
                    <a:pt x="5029200" y="793750"/>
                  </a:lnTo>
                  <a:lnTo>
                    <a:pt x="5029200" y="661670"/>
                  </a:lnTo>
                  <a:lnTo>
                    <a:pt x="4897120" y="661670"/>
                  </a:lnTo>
                  <a:lnTo>
                    <a:pt x="4897120" y="529590"/>
                  </a:lnTo>
                  <a:lnTo>
                    <a:pt x="4762500" y="529590"/>
                  </a:lnTo>
                  <a:lnTo>
                    <a:pt x="4762500" y="397510"/>
                  </a:lnTo>
                  <a:lnTo>
                    <a:pt x="4630420" y="397510"/>
                  </a:lnTo>
                  <a:lnTo>
                    <a:pt x="4630420" y="264160"/>
                  </a:lnTo>
                  <a:lnTo>
                    <a:pt x="4498340" y="264160"/>
                  </a:lnTo>
                  <a:lnTo>
                    <a:pt x="4498340" y="132080"/>
                  </a:lnTo>
                  <a:lnTo>
                    <a:pt x="4366260" y="132080"/>
                  </a:lnTo>
                  <a:lnTo>
                    <a:pt x="4366260" y="0"/>
                  </a:lnTo>
                  <a:cubicBezTo>
                    <a:pt x="3530600" y="0"/>
                    <a:pt x="2688590" y="0"/>
                    <a:pt x="1852930" y="0"/>
                  </a:cubicBezTo>
                  <a:lnTo>
                    <a:pt x="1852930" y="132080"/>
                  </a:lnTo>
                  <a:lnTo>
                    <a:pt x="1720850" y="132080"/>
                  </a:lnTo>
                  <a:lnTo>
                    <a:pt x="1720850" y="264160"/>
                  </a:lnTo>
                  <a:lnTo>
                    <a:pt x="1587500" y="264160"/>
                  </a:lnTo>
                  <a:lnTo>
                    <a:pt x="1587500" y="396240"/>
                  </a:lnTo>
                  <a:lnTo>
                    <a:pt x="1455420" y="396240"/>
                  </a:lnTo>
                  <a:lnTo>
                    <a:pt x="1455420" y="528320"/>
                  </a:lnTo>
                  <a:lnTo>
                    <a:pt x="1323340" y="528320"/>
                  </a:lnTo>
                  <a:lnTo>
                    <a:pt x="1323340" y="660400"/>
                  </a:lnTo>
                  <a:lnTo>
                    <a:pt x="1189990" y="660400"/>
                  </a:lnTo>
                  <a:lnTo>
                    <a:pt x="1189990" y="792480"/>
                  </a:lnTo>
                  <a:lnTo>
                    <a:pt x="1057910" y="792480"/>
                  </a:lnTo>
                  <a:lnTo>
                    <a:pt x="1057910" y="924560"/>
                  </a:lnTo>
                  <a:lnTo>
                    <a:pt x="925830" y="924560"/>
                  </a:lnTo>
                  <a:lnTo>
                    <a:pt x="925830" y="1056640"/>
                  </a:lnTo>
                  <a:lnTo>
                    <a:pt x="793750" y="1056640"/>
                  </a:lnTo>
                  <a:lnTo>
                    <a:pt x="793750" y="1188720"/>
                  </a:lnTo>
                  <a:lnTo>
                    <a:pt x="661670" y="1188720"/>
                  </a:lnTo>
                  <a:lnTo>
                    <a:pt x="661670" y="1320800"/>
                  </a:lnTo>
                  <a:lnTo>
                    <a:pt x="529590" y="1320800"/>
                  </a:lnTo>
                  <a:lnTo>
                    <a:pt x="529590" y="1452880"/>
                  </a:lnTo>
                  <a:lnTo>
                    <a:pt x="397510" y="1452880"/>
                  </a:lnTo>
                  <a:lnTo>
                    <a:pt x="397510" y="1587500"/>
                  </a:lnTo>
                  <a:lnTo>
                    <a:pt x="264160" y="1587500"/>
                  </a:lnTo>
                  <a:lnTo>
                    <a:pt x="264160" y="1719580"/>
                  </a:lnTo>
                  <a:lnTo>
                    <a:pt x="132080" y="1719580"/>
                  </a:lnTo>
                  <a:lnTo>
                    <a:pt x="132080" y="1851660"/>
                  </a:lnTo>
                  <a:lnTo>
                    <a:pt x="0" y="1851660"/>
                  </a:lnTo>
                  <a:cubicBezTo>
                    <a:pt x="0" y="2731770"/>
                    <a:pt x="0" y="3618230"/>
                    <a:pt x="0" y="4497070"/>
                  </a:cubicBezTo>
                  <a:lnTo>
                    <a:pt x="132080" y="4497070"/>
                  </a:lnTo>
                  <a:lnTo>
                    <a:pt x="132080" y="4629150"/>
                  </a:lnTo>
                  <a:lnTo>
                    <a:pt x="264160" y="4629150"/>
                  </a:lnTo>
                  <a:lnTo>
                    <a:pt x="264160" y="4762500"/>
                  </a:lnTo>
                  <a:lnTo>
                    <a:pt x="396240" y="4762500"/>
                  </a:lnTo>
                  <a:lnTo>
                    <a:pt x="396240" y="4894580"/>
                  </a:lnTo>
                  <a:lnTo>
                    <a:pt x="528320" y="4894580"/>
                  </a:lnTo>
                  <a:lnTo>
                    <a:pt x="528320" y="5026660"/>
                  </a:lnTo>
                  <a:lnTo>
                    <a:pt x="660400" y="5026660"/>
                  </a:lnTo>
                  <a:lnTo>
                    <a:pt x="660400" y="5158740"/>
                  </a:lnTo>
                  <a:lnTo>
                    <a:pt x="792480" y="5158740"/>
                  </a:lnTo>
                  <a:lnTo>
                    <a:pt x="792480" y="5290820"/>
                  </a:lnTo>
                  <a:lnTo>
                    <a:pt x="924560" y="5290820"/>
                  </a:lnTo>
                  <a:lnTo>
                    <a:pt x="924560" y="5422900"/>
                  </a:lnTo>
                  <a:lnTo>
                    <a:pt x="1056640" y="5422900"/>
                  </a:lnTo>
                  <a:lnTo>
                    <a:pt x="1056640" y="5554980"/>
                  </a:lnTo>
                  <a:lnTo>
                    <a:pt x="1188720" y="5554980"/>
                  </a:lnTo>
                  <a:lnTo>
                    <a:pt x="1188720" y="5687060"/>
                  </a:lnTo>
                  <a:lnTo>
                    <a:pt x="1320800" y="5687060"/>
                  </a:lnTo>
                  <a:lnTo>
                    <a:pt x="1320800" y="5819140"/>
                  </a:lnTo>
                  <a:lnTo>
                    <a:pt x="1452880" y="5819140"/>
                  </a:lnTo>
                  <a:lnTo>
                    <a:pt x="1452880" y="5951220"/>
                  </a:lnTo>
                  <a:lnTo>
                    <a:pt x="1587500" y="5951220"/>
                  </a:lnTo>
                  <a:lnTo>
                    <a:pt x="1587500" y="6083300"/>
                  </a:lnTo>
                  <a:lnTo>
                    <a:pt x="1719580" y="6083300"/>
                  </a:lnTo>
                  <a:lnTo>
                    <a:pt x="1719580" y="6215380"/>
                  </a:lnTo>
                  <a:lnTo>
                    <a:pt x="1851660" y="6215380"/>
                  </a:lnTo>
                  <a:lnTo>
                    <a:pt x="1851660" y="6350000"/>
                  </a:lnTo>
                  <a:cubicBezTo>
                    <a:pt x="2687320" y="6350000"/>
                    <a:pt x="3529330" y="6350000"/>
                    <a:pt x="4364990" y="6350000"/>
                  </a:cubicBezTo>
                  <a:lnTo>
                    <a:pt x="4364990" y="6217920"/>
                  </a:lnTo>
                  <a:lnTo>
                    <a:pt x="4497070" y="6217920"/>
                  </a:lnTo>
                  <a:lnTo>
                    <a:pt x="4497070" y="6085840"/>
                  </a:lnTo>
                  <a:lnTo>
                    <a:pt x="4629150" y="6085840"/>
                  </a:lnTo>
                  <a:lnTo>
                    <a:pt x="4629150" y="5953760"/>
                  </a:lnTo>
                  <a:lnTo>
                    <a:pt x="4762500" y="5953760"/>
                  </a:lnTo>
                  <a:lnTo>
                    <a:pt x="4762500" y="5821680"/>
                  </a:lnTo>
                  <a:lnTo>
                    <a:pt x="4894580" y="5821680"/>
                  </a:lnTo>
                  <a:lnTo>
                    <a:pt x="4894580" y="5689600"/>
                  </a:lnTo>
                  <a:lnTo>
                    <a:pt x="5026660" y="5689600"/>
                  </a:lnTo>
                  <a:lnTo>
                    <a:pt x="5026660" y="5557520"/>
                  </a:lnTo>
                  <a:lnTo>
                    <a:pt x="5158740" y="5557520"/>
                  </a:lnTo>
                  <a:lnTo>
                    <a:pt x="5158740" y="5425440"/>
                  </a:lnTo>
                  <a:lnTo>
                    <a:pt x="5290820" y="5425440"/>
                  </a:lnTo>
                  <a:lnTo>
                    <a:pt x="5290820" y="5293360"/>
                  </a:lnTo>
                  <a:lnTo>
                    <a:pt x="5422900" y="5293360"/>
                  </a:lnTo>
                  <a:lnTo>
                    <a:pt x="5422900" y="5161280"/>
                  </a:lnTo>
                  <a:lnTo>
                    <a:pt x="5554980" y="5161280"/>
                  </a:lnTo>
                  <a:lnTo>
                    <a:pt x="5554980" y="5029200"/>
                  </a:lnTo>
                  <a:lnTo>
                    <a:pt x="5687060" y="5029200"/>
                  </a:lnTo>
                  <a:lnTo>
                    <a:pt x="5687060" y="4897120"/>
                  </a:lnTo>
                  <a:lnTo>
                    <a:pt x="5819140" y="4897120"/>
                  </a:lnTo>
                  <a:lnTo>
                    <a:pt x="5819140" y="4762500"/>
                  </a:lnTo>
                  <a:lnTo>
                    <a:pt x="5951220" y="4762500"/>
                  </a:lnTo>
                  <a:lnTo>
                    <a:pt x="5951220" y="4630420"/>
                  </a:lnTo>
                  <a:lnTo>
                    <a:pt x="6083300" y="4630420"/>
                  </a:lnTo>
                  <a:lnTo>
                    <a:pt x="6083300" y="4498340"/>
                  </a:lnTo>
                  <a:lnTo>
                    <a:pt x="6215380" y="4498340"/>
                  </a:lnTo>
                  <a:cubicBezTo>
                    <a:pt x="6215380" y="3618230"/>
                    <a:pt x="6215380" y="2731770"/>
                    <a:pt x="6215380" y="1852930"/>
                  </a:cubicBezTo>
                  <a:lnTo>
                    <a:pt x="6085840" y="1852930"/>
                  </a:lnTo>
                  <a:close/>
                </a:path>
              </a:pathLst>
            </a:custGeom>
            <a:blipFill>
              <a:blip r:embed="rId5"/>
              <a:stretch>
                <a:fillRect l="-18110" r="-18110"/>
              </a:stretch>
            </a:blipFill>
            <a:ln w="19050" cap="sq">
              <a:solidFill>
                <a:srgbClr val="96C5D3"/>
              </a:solidFill>
              <a:prstDash val="solid"/>
              <a:miter/>
            </a:ln>
          </p:spPr>
        </p:sp>
      </p:grpSp>
      <p:grpSp>
        <p:nvGrpSpPr>
          <p:cNvPr id="20" name="Group 20"/>
          <p:cNvGrpSpPr/>
          <p:nvPr/>
        </p:nvGrpSpPr>
        <p:grpSpPr>
          <a:xfrm>
            <a:off x="865685" y="5143500"/>
            <a:ext cx="3375929" cy="3447640"/>
            <a:chOff x="0" y="0"/>
            <a:chExt cx="6217920" cy="6350000"/>
          </a:xfrm>
        </p:grpSpPr>
        <p:sp>
          <p:nvSpPr>
            <p:cNvPr id="21" name="Freeform 21"/>
            <p:cNvSpPr/>
            <p:nvPr/>
          </p:nvSpPr>
          <p:spPr>
            <a:xfrm>
              <a:off x="0" y="0"/>
              <a:ext cx="6215380" cy="6350000"/>
            </a:xfrm>
            <a:custGeom>
              <a:avLst/>
              <a:gdLst/>
              <a:ahLst/>
              <a:cxnLst/>
              <a:rect l="l" t="t" r="r" b="b"/>
              <a:pathLst>
                <a:path w="6215380" h="6350000">
                  <a:moveTo>
                    <a:pt x="6085840" y="1851660"/>
                  </a:moveTo>
                  <a:lnTo>
                    <a:pt x="6085840" y="1719580"/>
                  </a:lnTo>
                  <a:lnTo>
                    <a:pt x="5953760" y="1719580"/>
                  </a:lnTo>
                  <a:lnTo>
                    <a:pt x="5953760" y="1587500"/>
                  </a:lnTo>
                  <a:lnTo>
                    <a:pt x="5821680" y="1587500"/>
                  </a:lnTo>
                  <a:lnTo>
                    <a:pt x="5821680" y="1455420"/>
                  </a:lnTo>
                  <a:lnTo>
                    <a:pt x="5689600" y="1455420"/>
                  </a:lnTo>
                  <a:lnTo>
                    <a:pt x="5689600" y="1323340"/>
                  </a:lnTo>
                  <a:lnTo>
                    <a:pt x="5557520" y="1323340"/>
                  </a:lnTo>
                  <a:lnTo>
                    <a:pt x="5557520" y="1189990"/>
                  </a:lnTo>
                  <a:lnTo>
                    <a:pt x="5425440" y="1189990"/>
                  </a:lnTo>
                  <a:lnTo>
                    <a:pt x="5425440" y="1057910"/>
                  </a:lnTo>
                  <a:lnTo>
                    <a:pt x="5293360" y="1057910"/>
                  </a:lnTo>
                  <a:lnTo>
                    <a:pt x="5293360" y="925830"/>
                  </a:lnTo>
                  <a:lnTo>
                    <a:pt x="5161280" y="925830"/>
                  </a:lnTo>
                  <a:lnTo>
                    <a:pt x="5161280" y="793750"/>
                  </a:lnTo>
                  <a:lnTo>
                    <a:pt x="5029200" y="793750"/>
                  </a:lnTo>
                  <a:lnTo>
                    <a:pt x="5029200" y="661670"/>
                  </a:lnTo>
                  <a:lnTo>
                    <a:pt x="4897120" y="661670"/>
                  </a:lnTo>
                  <a:lnTo>
                    <a:pt x="4897120" y="529590"/>
                  </a:lnTo>
                  <a:lnTo>
                    <a:pt x="4762500" y="529590"/>
                  </a:lnTo>
                  <a:lnTo>
                    <a:pt x="4762500" y="397510"/>
                  </a:lnTo>
                  <a:lnTo>
                    <a:pt x="4630420" y="397510"/>
                  </a:lnTo>
                  <a:lnTo>
                    <a:pt x="4630420" y="264160"/>
                  </a:lnTo>
                  <a:lnTo>
                    <a:pt x="4498340" y="264160"/>
                  </a:lnTo>
                  <a:lnTo>
                    <a:pt x="4498340" y="132080"/>
                  </a:lnTo>
                  <a:lnTo>
                    <a:pt x="4366260" y="132080"/>
                  </a:lnTo>
                  <a:lnTo>
                    <a:pt x="4366260" y="0"/>
                  </a:lnTo>
                  <a:cubicBezTo>
                    <a:pt x="3530600" y="0"/>
                    <a:pt x="2688590" y="0"/>
                    <a:pt x="1852930" y="0"/>
                  </a:cubicBezTo>
                  <a:lnTo>
                    <a:pt x="1852930" y="132080"/>
                  </a:lnTo>
                  <a:lnTo>
                    <a:pt x="1720850" y="132080"/>
                  </a:lnTo>
                  <a:lnTo>
                    <a:pt x="1720850" y="264160"/>
                  </a:lnTo>
                  <a:lnTo>
                    <a:pt x="1587500" y="264160"/>
                  </a:lnTo>
                  <a:lnTo>
                    <a:pt x="1587500" y="396240"/>
                  </a:lnTo>
                  <a:lnTo>
                    <a:pt x="1455420" y="396240"/>
                  </a:lnTo>
                  <a:lnTo>
                    <a:pt x="1455420" y="528320"/>
                  </a:lnTo>
                  <a:lnTo>
                    <a:pt x="1323340" y="528320"/>
                  </a:lnTo>
                  <a:lnTo>
                    <a:pt x="1323340" y="660400"/>
                  </a:lnTo>
                  <a:lnTo>
                    <a:pt x="1189990" y="660400"/>
                  </a:lnTo>
                  <a:lnTo>
                    <a:pt x="1189990" y="792480"/>
                  </a:lnTo>
                  <a:lnTo>
                    <a:pt x="1057910" y="792480"/>
                  </a:lnTo>
                  <a:lnTo>
                    <a:pt x="1057910" y="924560"/>
                  </a:lnTo>
                  <a:lnTo>
                    <a:pt x="925830" y="924560"/>
                  </a:lnTo>
                  <a:lnTo>
                    <a:pt x="925830" y="1056640"/>
                  </a:lnTo>
                  <a:lnTo>
                    <a:pt x="793750" y="1056640"/>
                  </a:lnTo>
                  <a:lnTo>
                    <a:pt x="793750" y="1188720"/>
                  </a:lnTo>
                  <a:lnTo>
                    <a:pt x="661670" y="1188720"/>
                  </a:lnTo>
                  <a:lnTo>
                    <a:pt x="661670" y="1320800"/>
                  </a:lnTo>
                  <a:lnTo>
                    <a:pt x="529590" y="1320800"/>
                  </a:lnTo>
                  <a:lnTo>
                    <a:pt x="529590" y="1452880"/>
                  </a:lnTo>
                  <a:lnTo>
                    <a:pt x="397510" y="1452880"/>
                  </a:lnTo>
                  <a:lnTo>
                    <a:pt x="397510" y="1587500"/>
                  </a:lnTo>
                  <a:lnTo>
                    <a:pt x="264160" y="1587500"/>
                  </a:lnTo>
                  <a:lnTo>
                    <a:pt x="264160" y="1719580"/>
                  </a:lnTo>
                  <a:lnTo>
                    <a:pt x="132080" y="1719580"/>
                  </a:lnTo>
                  <a:lnTo>
                    <a:pt x="132080" y="1851660"/>
                  </a:lnTo>
                  <a:lnTo>
                    <a:pt x="0" y="1851660"/>
                  </a:lnTo>
                  <a:cubicBezTo>
                    <a:pt x="0" y="2731770"/>
                    <a:pt x="0" y="3618230"/>
                    <a:pt x="0" y="4497070"/>
                  </a:cubicBezTo>
                  <a:lnTo>
                    <a:pt x="132080" y="4497070"/>
                  </a:lnTo>
                  <a:lnTo>
                    <a:pt x="132080" y="4629150"/>
                  </a:lnTo>
                  <a:lnTo>
                    <a:pt x="264160" y="4629150"/>
                  </a:lnTo>
                  <a:lnTo>
                    <a:pt x="264160" y="4762500"/>
                  </a:lnTo>
                  <a:lnTo>
                    <a:pt x="396240" y="4762500"/>
                  </a:lnTo>
                  <a:lnTo>
                    <a:pt x="396240" y="4894580"/>
                  </a:lnTo>
                  <a:lnTo>
                    <a:pt x="528320" y="4894580"/>
                  </a:lnTo>
                  <a:lnTo>
                    <a:pt x="528320" y="5026660"/>
                  </a:lnTo>
                  <a:lnTo>
                    <a:pt x="660400" y="5026660"/>
                  </a:lnTo>
                  <a:lnTo>
                    <a:pt x="660400" y="5158740"/>
                  </a:lnTo>
                  <a:lnTo>
                    <a:pt x="792480" y="5158740"/>
                  </a:lnTo>
                  <a:lnTo>
                    <a:pt x="792480" y="5290820"/>
                  </a:lnTo>
                  <a:lnTo>
                    <a:pt x="924560" y="5290820"/>
                  </a:lnTo>
                  <a:lnTo>
                    <a:pt x="924560" y="5422900"/>
                  </a:lnTo>
                  <a:lnTo>
                    <a:pt x="1056640" y="5422900"/>
                  </a:lnTo>
                  <a:lnTo>
                    <a:pt x="1056640" y="5554980"/>
                  </a:lnTo>
                  <a:lnTo>
                    <a:pt x="1188720" y="5554980"/>
                  </a:lnTo>
                  <a:lnTo>
                    <a:pt x="1188720" y="5687060"/>
                  </a:lnTo>
                  <a:lnTo>
                    <a:pt x="1320800" y="5687060"/>
                  </a:lnTo>
                  <a:lnTo>
                    <a:pt x="1320800" y="5819140"/>
                  </a:lnTo>
                  <a:lnTo>
                    <a:pt x="1452880" y="5819140"/>
                  </a:lnTo>
                  <a:lnTo>
                    <a:pt x="1452880" y="5951220"/>
                  </a:lnTo>
                  <a:lnTo>
                    <a:pt x="1587500" y="5951220"/>
                  </a:lnTo>
                  <a:lnTo>
                    <a:pt x="1587500" y="6083300"/>
                  </a:lnTo>
                  <a:lnTo>
                    <a:pt x="1719580" y="6083300"/>
                  </a:lnTo>
                  <a:lnTo>
                    <a:pt x="1719580" y="6215380"/>
                  </a:lnTo>
                  <a:lnTo>
                    <a:pt x="1851660" y="6215380"/>
                  </a:lnTo>
                  <a:lnTo>
                    <a:pt x="1851660" y="6350000"/>
                  </a:lnTo>
                  <a:cubicBezTo>
                    <a:pt x="2687320" y="6350000"/>
                    <a:pt x="3529330" y="6350000"/>
                    <a:pt x="4364990" y="6350000"/>
                  </a:cubicBezTo>
                  <a:lnTo>
                    <a:pt x="4364990" y="6217920"/>
                  </a:lnTo>
                  <a:lnTo>
                    <a:pt x="4497070" y="6217920"/>
                  </a:lnTo>
                  <a:lnTo>
                    <a:pt x="4497070" y="6085840"/>
                  </a:lnTo>
                  <a:lnTo>
                    <a:pt x="4629150" y="6085840"/>
                  </a:lnTo>
                  <a:lnTo>
                    <a:pt x="4629150" y="5953760"/>
                  </a:lnTo>
                  <a:lnTo>
                    <a:pt x="4762500" y="5953760"/>
                  </a:lnTo>
                  <a:lnTo>
                    <a:pt x="4762500" y="5821680"/>
                  </a:lnTo>
                  <a:lnTo>
                    <a:pt x="4894580" y="5821680"/>
                  </a:lnTo>
                  <a:lnTo>
                    <a:pt x="4894580" y="5689600"/>
                  </a:lnTo>
                  <a:lnTo>
                    <a:pt x="5026660" y="5689600"/>
                  </a:lnTo>
                  <a:lnTo>
                    <a:pt x="5026660" y="5557520"/>
                  </a:lnTo>
                  <a:lnTo>
                    <a:pt x="5158740" y="5557520"/>
                  </a:lnTo>
                  <a:lnTo>
                    <a:pt x="5158740" y="5425440"/>
                  </a:lnTo>
                  <a:lnTo>
                    <a:pt x="5290820" y="5425440"/>
                  </a:lnTo>
                  <a:lnTo>
                    <a:pt x="5290820" y="5293360"/>
                  </a:lnTo>
                  <a:lnTo>
                    <a:pt x="5422900" y="5293360"/>
                  </a:lnTo>
                  <a:lnTo>
                    <a:pt x="5422900" y="5161280"/>
                  </a:lnTo>
                  <a:lnTo>
                    <a:pt x="5554980" y="5161280"/>
                  </a:lnTo>
                  <a:lnTo>
                    <a:pt x="5554980" y="5029200"/>
                  </a:lnTo>
                  <a:lnTo>
                    <a:pt x="5687060" y="5029200"/>
                  </a:lnTo>
                  <a:lnTo>
                    <a:pt x="5687060" y="4897120"/>
                  </a:lnTo>
                  <a:lnTo>
                    <a:pt x="5819140" y="4897120"/>
                  </a:lnTo>
                  <a:lnTo>
                    <a:pt x="5819140" y="4762500"/>
                  </a:lnTo>
                  <a:lnTo>
                    <a:pt x="5951220" y="4762500"/>
                  </a:lnTo>
                  <a:lnTo>
                    <a:pt x="5951220" y="4630420"/>
                  </a:lnTo>
                  <a:lnTo>
                    <a:pt x="6083300" y="4630420"/>
                  </a:lnTo>
                  <a:lnTo>
                    <a:pt x="6083300" y="4498340"/>
                  </a:lnTo>
                  <a:lnTo>
                    <a:pt x="6215380" y="4498340"/>
                  </a:lnTo>
                  <a:cubicBezTo>
                    <a:pt x="6215380" y="3618230"/>
                    <a:pt x="6215380" y="2731770"/>
                    <a:pt x="6215380" y="1852930"/>
                  </a:cubicBezTo>
                  <a:lnTo>
                    <a:pt x="6085840" y="1852930"/>
                  </a:lnTo>
                  <a:close/>
                </a:path>
              </a:pathLst>
            </a:custGeom>
            <a:blipFill>
              <a:blip r:embed="rId6"/>
              <a:stretch>
                <a:fillRect l="-40814" r="-40814"/>
              </a:stretch>
            </a:blipFill>
            <a:ln w="19050" cap="sq">
              <a:solidFill>
                <a:srgbClr val="96C5D3"/>
              </a:solidFill>
              <a:prstDash val="solid"/>
              <a:miter/>
            </a:ln>
          </p:spPr>
        </p:sp>
      </p:grpSp>
      <p:sp>
        <p:nvSpPr>
          <p:cNvPr id="22" name="TextBox 22"/>
          <p:cNvSpPr txBox="1"/>
          <p:nvPr/>
        </p:nvSpPr>
        <p:spPr>
          <a:xfrm>
            <a:off x="8314696" y="2935988"/>
            <a:ext cx="8786027" cy="5934711"/>
          </a:xfrm>
          <a:prstGeom prst="rect">
            <a:avLst/>
          </a:prstGeom>
        </p:spPr>
        <p:txBody>
          <a:bodyPr lIns="0" tIns="0" rIns="0" bIns="0" rtlCol="0" anchor="t">
            <a:spAutoFit/>
          </a:bodyPr>
          <a:lstStyle/>
          <a:p>
            <a:pPr marL="561336" lvl="1" indent="-280668" algn="ctr">
              <a:lnSpc>
                <a:spcPts val="3639"/>
              </a:lnSpc>
              <a:buFont typeface="Arial"/>
              <a:buChar char="•"/>
            </a:pPr>
            <a:r>
              <a:rPr lang="en-US" sz="2599">
                <a:solidFill>
                  <a:srgbClr val="FFFFFF"/>
                </a:solidFill>
                <a:latin typeface="Canva Sans"/>
                <a:ea typeface="Canva Sans"/>
                <a:cs typeface="Canva Sans"/>
                <a:sym typeface="Canva Sans"/>
              </a:rPr>
              <a:t>Collision Detection Accuracy – Ensuring the game correctly identifies wall, self, and obstacle collisions.</a:t>
            </a:r>
          </a:p>
          <a:p>
            <a:pPr marL="561336" lvl="1" indent="-280668" algn="ctr">
              <a:lnSpc>
                <a:spcPts val="3639"/>
              </a:lnSpc>
              <a:buFont typeface="Arial"/>
              <a:buChar char="•"/>
            </a:pPr>
            <a:r>
              <a:rPr lang="en-US" sz="2599">
                <a:solidFill>
                  <a:srgbClr val="FFFFFF"/>
                </a:solidFill>
                <a:latin typeface="Canva Sans"/>
                <a:ea typeface="Canva Sans"/>
                <a:cs typeface="Canva Sans"/>
                <a:sym typeface="Canva Sans"/>
              </a:rPr>
              <a:t>Random Item Placement – Preventing apples and coins from spawning on the snake’s body or obstacles.</a:t>
            </a:r>
          </a:p>
          <a:p>
            <a:pPr marL="561336" lvl="1" indent="-280668" algn="ctr">
              <a:lnSpc>
                <a:spcPts val="3639"/>
              </a:lnSpc>
              <a:buFont typeface="Arial"/>
              <a:buChar char="•"/>
            </a:pPr>
            <a:r>
              <a:rPr lang="en-US" sz="2599">
                <a:solidFill>
                  <a:srgbClr val="FFFFFF"/>
                </a:solidFill>
                <a:latin typeface="Canva Sans"/>
                <a:ea typeface="Canva Sans"/>
                <a:cs typeface="Canva Sans"/>
                <a:sym typeface="Canva Sans"/>
              </a:rPr>
              <a:t>Speed Management – Balancing gameplay so it’s challenging without being frustrating.</a:t>
            </a:r>
          </a:p>
          <a:p>
            <a:pPr marL="561336" lvl="1" indent="-280668" algn="ctr">
              <a:lnSpc>
                <a:spcPts val="3639"/>
              </a:lnSpc>
              <a:buFont typeface="Arial"/>
              <a:buChar char="•"/>
            </a:pPr>
            <a:r>
              <a:rPr lang="en-US" sz="2599">
                <a:solidFill>
                  <a:srgbClr val="FFFFFF"/>
                </a:solidFill>
                <a:latin typeface="Canva Sans"/>
                <a:ea typeface="Canva Sans"/>
                <a:cs typeface="Canva Sans"/>
                <a:sym typeface="Canva Sans"/>
              </a:rPr>
              <a:t>File Handling – Safely storing and updating the high score in highscore.txt.</a:t>
            </a:r>
          </a:p>
          <a:p>
            <a:pPr marL="561336" lvl="1" indent="-280668" algn="ctr">
              <a:lnSpc>
                <a:spcPts val="3639"/>
              </a:lnSpc>
              <a:buFont typeface="Arial"/>
              <a:buChar char="•"/>
            </a:pPr>
            <a:r>
              <a:rPr lang="en-US" sz="2599">
                <a:solidFill>
                  <a:srgbClr val="FFFFFF"/>
                </a:solidFill>
                <a:latin typeface="Canva Sans"/>
                <a:ea typeface="Canva Sans"/>
                <a:cs typeface="Canva Sans"/>
                <a:sym typeface="Canva Sans"/>
              </a:rPr>
              <a:t>Smooth Controls – Avoiding sudden reversal bugs that cause instant Game Over.</a:t>
            </a:r>
          </a:p>
          <a:p>
            <a:pPr algn="ctr">
              <a:lnSpc>
                <a:spcPts val="3639"/>
              </a:lnSpc>
              <a:spcBef>
                <a:spcPct val="0"/>
              </a:spcBef>
            </a:pPr>
            <a:endParaRPr lang="en-US" sz="2599">
              <a:solidFill>
                <a:srgbClr val="FFFFFF"/>
              </a:solidFill>
              <a:latin typeface="Canva Sans"/>
              <a:ea typeface="Canva Sans"/>
              <a:cs typeface="Canva Sans"/>
              <a:sym typeface="Canva Sans"/>
            </a:endParaRPr>
          </a:p>
        </p:txBody>
      </p:sp>
    </p:spTree>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512644" y="2436815"/>
            <a:ext cx="15532247" cy="3353223"/>
            <a:chOff x="0" y="0"/>
            <a:chExt cx="38613859" cy="8336262"/>
          </a:xfrm>
        </p:grpSpPr>
        <p:sp>
          <p:nvSpPr>
            <p:cNvPr id="11" name="Freeform 11"/>
            <p:cNvSpPr/>
            <p:nvPr/>
          </p:nvSpPr>
          <p:spPr>
            <a:xfrm>
              <a:off x="0" y="0"/>
              <a:ext cx="38613860" cy="8336262"/>
            </a:xfrm>
            <a:custGeom>
              <a:avLst/>
              <a:gdLst/>
              <a:ahLst/>
              <a:cxnLst/>
              <a:rect l="l" t="t" r="r" b="b"/>
              <a:pathLst>
                <a:path w="38613860" h="8336262">
                  <a:moveTo>
                    <a:pt x="37809404" y="833626"/>
                  </a:moveTo>
                  <a:cubicBezTo>
                    <a:pt x="37809404" y="750264"/>
                    <a:pt x="37809404" y="583538"/>
                    <a:pt x="37809404" y="500176"/>
                  </a:cubicBezTo>
                  <a:lnTo>
                    <a:pt x="37004947" y="500176"/>
                  </a:lnTo>
                  <a:lnTo>
                    <a:pt x="37004947" y="333450"/>
                  </a:lnTo>
                  <a:lnTo>
                    <a:pt x="36200494" y="333450"/>
                  </a:lnTo>
                  <a:lnTo>
                    <a:pt x="36200494" y="166725"/>
                  </a:lnTo>
                  <a:cubicBezTo>
                    <a:pt x="35798265" y="166725"/>
                    <a:pt x="34993811" y="166725"/>
                    <a:pt x="34591582" y="166725"/>
                  </a:cubicBezTo>
                  <a:lnTo>
                    <a:pt x="34591582" y="0"/>
                  </a:lnTo>
                  <a:cubicBezTo>
                    <a:pt x="24407177" y="0"/>
                    <a:pt x="14206683" y="0"/>
                    <a:pt x="4022277" y="0"/>
                  </a:cubicBezTo>
                  <a:lnTo>
                    <a:pt x="4022277" y="166725"/>
                  </a:lnTo>
                  <a:cubicBezTo>
                    <a:pt x="3620049" y="166725"/>
                    <a:pt x="2815594" y="166725"/>
                    <a:pt x="2413366" y="166725"/>
                  </a:cubicBezTo>
                  <a:lnTo>
                    <a:pt x="2413366" y="333450"/>
                  </a:lnTo>
                  <a:lnTo>
                    <a:pt x="1608911" y="333450"/>
                  </a:lnTo>
                  <a:lnTo>
                    <a:pt x="1608911" y="500176"/>
                  </a:lnTo>
                  <a:lnTo>
                    <a:pt x="804455" y="500176"/>
                  </a:lnTo>
                  <a:cubicBezTo>
                    <a:pt x="804455" y="583538"/>
                    <a:pt x="804455" y="750264"/>
                    <a:pt x="804455" y="833626"/>
                  </a:cubicBezTo>
                  <a:lnTo>
                    <a:pt x="0" y="833626"/>
                  </a:lnTo>
                  <a:cubicBezTo>
                    <a:pt x="0" y="3056074"/>
                    <a:pt x="0" y="5280189"/>
                    <a:pt x="0" y="7502636"/>
                  </a:cubicBezTo>
                  <a:lnTo>
                    <a:pt x="804455" y="7502636"/>
                  </a:lnTo>
                  <a:cubicBezTo>
                    <a:pt x="804455" y="7585998"/>
                    <a:pt x="804455" y="7752724"/>
                    <a:pt x="804455" y="7836087"/>
                  </a:cubicBezTo>
                  <a:lnTo>
                    <a:pt x="1608911" y="7836087"/>
                  </a:lnTo>
                  <a:lnTo>
                    <a:pt x="1608911" y="8002812"/>
                  </a:lnTo>
                  <a:lnTo>
                    <a:pt x="2413366" y="8002812"/>
                  </a:lnTo>
                  <a:lnTo>
                    <a:pt x="2413366" y="8169537"/>
                  </a:lnTo>
                  <a:cubicBezTo>
                    <a:pt x="2815594" y="8169537"/>
                    <a:pt x="3620049" y="8169537"/>
                    <a:pt x="4022277" y="8169537"/>
                  </a:cubicBezTo>
                  <a:lnTo>
                    <a:pt x="4022277" y="8336262"/>
                  </a:lnTo>
                  <a:cubicBezTo>
                    <a:pt x="14206683" y="8336262"/>
                    <a:pt x="24407177" y="8336262"/>
                    <a:pt x="34591582" y="8336262"/>
                  </a:cubicBezTo>
                  <a:lnTo>
                    <a:pt x="34591582" y="8169537"/>
                  </a:lnTo>
                  <a:cubicBezTo>
                    <a:pt x="34993811" y="8169537"/>
                    <a:pt x="35798265" y="8169537"/>
                    <a:pt x="36200494" y="8169537"/>
                  </a:cubicBezTo>
                  <a:lnTo>
                    <a:pt x="36200494" y="8002812"/>
                  </a:lnTo>
                  <a:lnTo>
                    <a:pt x="37004947" y="8002812"/>
                  </a:lnTo>
                  <a:lnTo>
                    <a:pt x="37004947" y="7836087"/>
                  </a:lnTo>
                  <a:lnTo>
                    <a:pt x="37809404" y="7836087"/>
                  </a:lnTo>
                  <a:cubicBezTo>
                    <a:pt x="37809404" y="7752724"/>
                    <a:pt x="37809404" y="7585998"/>
                    <a:pt x="37809404" y="7502636"/>
                  </a:cubicBezTo>
                  <a:lnTo>
                    <a:pt x="38613860" y="7502636"/>
                  </a:lnTo>
                  <a:cubicBezTo>
                    <a:pt x="38613860" y="5280189"/>
                    <a:pt x="38613860" y="3056074"/>
                    <a:pt x="38613860" y="833626"/>
                  </a:cubicBezTo>
                  <a:lnTo>
                    <a:pt x="37809404" y="833626"/>
                  </a:lnTo>
                  <a:close/>
                </a:path>
              </a:pathLst>
            </a:custGeom>
            <a:blipFill>
              <a:blip r:embed="rId5"/>
              <a:stretch>
                <a:fillRect t="-104304" b="-104304"/>
              </a:stretch>
            </a:blipFill>
            <a:ln w="19050" cap="sq">
              <a:solidFill>
                <a:srgbClr val="96C5D3"/>
              </a:solidFill>
              <a:prstDash val="solid"/>
              <a:miter/>
            </a:ln>
          </p:spPr>
        </p:sp>
      </p:grpSp>
      <p:sp>
        <p:nvSpPr>
          <p:cNvPr id="12" name="TextBox 12"/>
          <p:cNvSpPr txBox="1"/>
          <p:nvPr/>
        </p:nvSpPr>
        <p:spPr>
          <a:xfrm>
            <a:off x="2818069" y="1050003"/>
            <a:ext cx="13188157" cy="958138"/>
          </a:xfrm>
          <a:prstGeom prst="rect">
            <a:avLst/>
          </a:prstGeom>
        </p:spPr>
        <p:txBody>
          <a:bodyPr lIns="0" tIns="0" rIns="0" bIns="0" rtlCol="0" anchor="t">
            <a:spAutoFit/>
          </a:bodyPr>
          <a:lstStyle/>
          <a:p>
            <a:pPr algn="ctr">
              <a:lnSpc>
                <a:spcPts val="7045"/>
              </a:lnSpc>
            </a:pPr>
            <a:r>
              <a:rPr lang="en-US" sz="7658" b="1">
                <a:solidFill>
                  <a:srgbClr val="FFFFFF"/>
                </a:solidFill>
                <a:latin typeface="Tomorrow Bold"/>
                <a:ea typeface="Tomorrow Bold"/>
                <a:cs typeface="Tomorrow Bold"/>
                <a:sym typeface="Tomorrow Bold"/>
              </a:rPr>
              <a:t>FUTURE ENHANCEMENTS</a:t>
            </a:r>
          </a:p>
        </p:txBody>
      </p:sp>
      <p:sp>
        <p:nvSpPr>
          <p:cNvPr id="13" name="TextBox 13"/>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08</a:t>
            </a:r>
          </a:p>
        </p:txBody>
      </p:sp>
      <p:sp>
        <p:nvSpPr>
          <p:cNvPr id="14" name="TextBox 14"/>
          <p:cNvSpPr txBox="1"/>
          <p:nvPr/>
        </p:nvSpPr>
        <p:spPr>
          <a:xfrm>
            <a:off x="1429262" y="6224171"/>
            <a:ext cx="15699012" cy="3499483"/>
          </a:xfrm>
          <a:prstGeom prst="rect">
            <a:avLst/>
          </a:prstGeom>
        </p:spPr>
        <p:txBody>
          <a:bodyPr lIns="0" tIns="0" rIns="0" bIns="0" rtlCol="0" anchor="t">
            <a:spAutoFit/>
          </a:bodyPr>
          <a:lstStyle/>
          <a:p>
            <a:pPr marL="534367" lvl="1" indent="-267184" algn="ctr">
              <a:lnSpc>
                <a:spcPts val="3465"/>
              </a:lnSpc>
              <a:buFont typeface="Arial"/>
              <a:buChar char="•"/>
            </a:pPr>
            <a:r>
              <a:rPr lang="en-US" sz="2475" spc="69">
                <a:solidFill>
                  <a:srgbClr val="FFFFFF"/>
                </a:solidFill>
                <a:latin typeface="Tomorrow"/>
                <a:ea typeface="Tomorrow"/>
                <a:cs typeface="Tomorrow"/>
                <a:sym typeface="Tomorrow"/>
              </a:rPr>
              <a:t>Multiplayer Mode – Two-player snake battles on the same board.</a:t>
            </a:r>
          </a:p>
          <a:p>
            <a:pPr marL="534367" lvl="1" indent="-267184" algn="ctr">
              <a:lnSpc>
                <a:spcPts val="3465"/>
              </a:lnSpc>
              <a:buFont typeface="Arial"/>
              <a:buChar char="•"/>
            </a:pPr>
            <a:r>
              <a:rPr lang="en-US" sz="2475" spc="69">
                <a:solidFill>
                  <a:srgbClr val="FFFFFF"/>
                </a:solidFill>
                <a:latin typeface="Tomorrow"/>
                <a:ea typeface="Tomorrow"/>
                <a:cs typeface="Tomorrow"/>
                <a:sym typeface="Tomorrow"/>
              </a:rPr>
              <a:t>Power-Ups – Items that slow down the game, make the snake pass through walls, or double points.</a:t>
            </a:r>
          </a:p>
          <a:p>
            <a:pPr marL="534367" lvl="1" indent="-267184" algn="ctr">
              <a:lnSpc>
                <a:spcPts val="3465"/>
              </a:lnSpc>
              <a:buFont typeface="Arial"/>
              <a:buChar char="•"/>
            </a:pPr>
            <a:r>
              <a:rPr lang="en-US" sz="2475" spc="69">
                <a:solidFill>
                  <a:srgbClr val="FFFFFF"/>
                </a:solidFill>
                <a:latin typeface="Tomorrow"/>
                <a:ea typeface="Tomorrow"/>
                <a:cs typeface="Tomorrow"/>
                <a:sym typeface="Tomorrow"/>
              </a:rPr>
              <a:t>Customizable Skins – Change snake and background themes.</a:t>
            </a:r>
          </a:p>
          <a:p>
            <a:pPr marL="534367" lvl="1" indent="-267184" algn="ctr">
              <a:lnSpc>
                <a:spcPts val="3465"/>
              </a:lnSpc>
              <a:buFont typeface="Arial"/>
              <a:buChar char="•"/>
            </a:pPr>
            <a:r>
              <a:rPr lang="en-US" sz="2475" spc="69">
                <a:solidFill>
                  <a:srgbClr val="FFFFFF"/>
                </a:solidFill>
                <a:latin typeface="Tomorrow"/>
                <a:ea typeface="Tomorrow"/>
                <a:cs typeface="Tomorrow"/>
                <a:sym typeface="Tomorrow"/>
              </a:rPr>
              <a:t>Online Leaderboard – Compete with friends globally.</a:t>
            </a:r>
          </a:p>
          <a:p>
            <a:pPr marL="534367" lvl="1" indent="-267184" algn="ctr">
              <a:lnSpc>
                <a:spcPts val="3465"/>
              </a:lnSpc>
              <a:buFont typeface="Arial"/>
              <a:buChar char="•"/>
            </a:pPr>
            <a:r>
              <a:rPr lang="en-US" sz="2475" spc="69">
                <a:solidFill>
                  <a:srgbClr val="FFFFFF"/>
                </a:solidFill>
                <a:latin typeface="Tomorrow"/>
                <a:ea typeface="Tomorrow"/>
                <a:cs typeface="Tomorrow"/>
                <a:sym typeface="Tomorrow"/>
              </a:rPr>
              <a:t>Mobile Touch Support – Swipe gestures for movement.</a:t>
            </a:r>
          </a:p>
          <a:p>
            <a:pPr marL="534367" lvl="1" indent="-267184" algn="ctr">
              <a:lnSpc>
                <a:spcPts val="3465"/>
              </a:lnSpc>
              <a:buFont typeface="Arial"/>
              <a:buChar char="•"/>
            </a:pPr>
            <a:r>
              <a:rPr lang="en-US" sz="2475" spc="69">
                <a:solidFill>
                  <a:srgbClr val="FFFFFF"/>
                </a:solidFill>
                <a:latin typeface="Tomorrow"/>
                <a:ea typeface="Tomorrow"/>
                <a:cs typeface="Tomorrow"/>
                <a:sym typeface="Tomorrow"/>
              </a:rPr>
              <a:t>Save/Resume Feature – Pick up the game later from where you left off.</a:t>
            </a:r>
          </a:p>
          <a:p>
            <a:pPr algn="ctr">
              <a:lnSpc>
                <a:spcPts val="3465"/>
              </a:lnSpc>
              <a:spcBef>
                <a:spcPct val="0"/>
              </a:spcBef>
            </a:pPr>
            <a:endParaRPr lang="en-US" sz="2475" spc="69">
              <a:solidFill>
                <a:srgbClr val="FFFFFF"/>
              </a:solidFill>
              <a:latin typeface="Tomorrow"/>
              <a:ea typeface="Tomorrow"/>
              <a:cs typeface="Tomorrow"/>
              <a:sym typeface="Tomorrow"/>
            </a:endParaRPr>
          </a:p>
        </p:txBody>
      </p:sp>
    </p:spTree>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0920" y="0"/>
            <a:ext cx="18449839" cy="7545166"/>
            <a:chOff x="0" y="0"/>
            <a:chExt cx="4859217" cy="1987204"/>
          </a:xfrm>
        </p:grpSpPr>
        <p:sp>
          <p:nvSpPr>
            <p:cNvPr id="4" name="Freeform 4"/>
            <p:cNvSpPr/>
            <p:nvPr/>
          </p:nvSpPr>
          <p:spPr>
            <a:xfrm>
              <a:off x="0" y="0"/>
              <a:ext cx="4859217" cy="1987204"/>
            </a:xfrm>
            <a:custGeom>
              <a:avLst/>
              <a:gdLst/>
              <a:ahLst/>
              <a:cxnLst/>
              <a:rect l="l" t="t" r="r" b="b"/>
              <a:pathLst>
                <a:path w="4859217" h="1987204">
                  <a:moveTo>
                    <a:pt x="0" y="0"/>
                  </a:moveTo>
                  <a:lnTo>
                    <a:pt x="4859217" y="0"/>
                  </a:lnTo>
                  <a:lnTo>
                    <a:pt x="4859217" y="1987204"/>
                  </a:lnTo>
                  <a:lnTo>
                    <a:pt x="0" y="1987204"/>
                  </a:lnTo>
                  <a:close/>
                </a:path>
              </a:pathLst>
            </a:custGeom>
            <a:gradFill rotWithShape="1">
              <a:gsLst>
                <a:gs pos="0">
                  <a:srgbClr val="060606">
                    <a:alpha val="100000"/>
                  </a:srgbClr>
                </a:gs>
                <a:gs pos="100000">
                  <a:srgbClr val="080808">
                    <a:alpha val="0"/>
                  </a:srgbClr>
                </a:gs>
              </a:gsLst>
              <a:lin ang="5400000"/>
            </a:gradFill>
          </p:spPr>
        </p:sp>
        <p:sp>
          <p:nvSpPr>
            <p:cNvPr id="5" name="TextBox 5"/>
            <p:cNvSpPr txBox="1"/>
            <p:nvPr/>
          </p:nvSpPr>
          <p:spPr>
            <a:xfrm>
              <a:off x="0" y="-38100"/>
              <a:ext cx="4859217" cy="2025304"/>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9457169"/>
            <a:ext cx="771504" cy="1659663"/>
            <a:chOff x="0" y="0"/>
            <a:chExt cx="203194" cy="437113"/>
          </a:xfrm>
        </p:grpSpPr>
        <p:sp>
          <p:nvSpPr>
            <p:cNvPr id="7" name="Freeform 7"/>
            <p:cNvSpPr/>
            <p:nvPr/>
          </p:nvSpPr>
          <p:spPr>
            <a:xfrm>
              <a:off x="0" y="0"/>
              <a:ext cx="203194" cy="437113"/>
            </a:xfrm>
            <a:custGeom>
              <a:avLst/>
              <a:gdLst/>
              <a:ahLst/>
              <a:cxnLst/>
              <a:rect l="l" t="t" r="r" b="b"/>
              <a:pathLst>
                <a:path w="203194" h="437113">
                  <a:moveTo>
                    <a:pt x="0" y="0"/>
                  </a:moveTo>
                  <a:lnTo>
                    <a:pt x="203194" y="0"/>
                  </a:lnTo>
                  <a:lnTo>
                    <a:pt x="203194" y="437113"/>
                  </a:lnTo>
                  <a:lnTo>
                    <a:pt x="0" y="437113"/>
                  </a:lnTo>
                  <a:close/>
                </a:path>
              </a:pathLst>
            </a:custGeom>
            <a:gradFill rotWithShape="1">
              <a:gsLst>
                <a:gs pos="0">
                  <a:srgbClr val="585858">
                    <a:alpha val="100000"/>
                  </a:srgbClr>
                </a:gs>
                <a:gs pos="100000">
                  <a:srgbClr val="080808">
                    <a:alpha val="0"/>
                  </a:srgbClr>
                </a:gs>
              </a:gsLst>
              <a:lin ang="5400000"/>
            </a:gradFill>
          </p:spPr>
        </p:sp>
        <p:sp>
          <p:nvSpPr>
            <p:cNvPr id="8" name="TextBox 8"/>
            <p:cNvSpPr txBox="1"/>
            <p:nvPr/>
          </p:nvSpPr>
          <p:spPr>
            <a:xfrm>
              <a:off x="0" y="-38100"/>
              <a:ext cx="203194" cy="4752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557860" y="-1996888"/>
            <a:ext cx="6371069" cy="6371069"/>
          </a:xfrm>
          <a:custGeom>
            <a:avLst/>
            <a:gdLst/>
            <a:ahLst/>
            <a:cxnLst/>
            <a:rect l="l" t="t" r="r" b="b"/>
            <a:pathLst>
              <a:path w="6371069" h="6371069">
                <a:moveTo>
                  <a:pt x="0" y="0"/>
                </a:moveTo>
                <a:lnTo>
                  <a:pt x="6371068" y="0"/>
                </a:lnTo>
                <a:lnTo>
                  <a:pt x="6371068" y="6371068"/>
                </a:lnTo>
                <a:lnTo>
                  <a:pt x="0" y="63710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658799" y="781855"/>
            <a:ext cx="12634083" cy="958138"/>
          </a:xfrm>
          <a:prstGeom prst="rect">
            <a:avLst/>
          </a:prstGeom>
        </p:spPr>
        <p:txBody>
          <a:bodyPr lIns="0" tIns="0" rIns="0" bIns="0" rtlCol="0" anchor="t">
            <a:spAutoFit/>
          </a:bodyPr>
          <a:lstStyle/>
          <a:p>
            <a:pPr algn="l">
              <a:lnSpc>
                <a:spcPts val="7045"/>
              </a:lnSpc>
            </a:pPr>
            <a:r>
              <a:rPr lang="en-US" sz="7658" b="1">
                <a:solidFill>
                  <a:srgbClr val="FFFFFF"/>
                </a:solidFill>
                <a:latin typeface="Tomorrow Bold"/>
                <a:ea typeface="Tomorrow Bold"/>
                <a:cs typeface="Tomorrow Bold"/>
                <a:sym typeface="Tomorrow Bold"/>
              </a:rPr>
              <a:t>IN-GAME HIGHLIGHTS</a:t>
            </a:r>
          </a:p>
        </p:txBody>
      </p:sp>
      <p:sp>
        <p:nvSpPr>
          <p:cNvPr id="11" name="TextBox 11"/>
          <p:cNvSpPr txBox="1"/>
          <p:nvPr/>
        </p:nvSpPr>
        <p:spPr>
          <a:xfrm>
            <a:off x="256636" y="9676030"/>
            <a:ext cx="448732" cy="332863"/>
          </a:xfrm>
          <a:prstGeom prst="rect">
            <a:avLst/>
          </a:prstGeom>
        </p:spPr>
        <p:txBody>
          <a:bodyPr lIns="0" tIns="0" rIns="0" bIns="0" rtlCol="0" anchor="t">
            <a:spAutoFit/>
          </a:bodyPr>
          <a:lstStyle/>
          <a:p>
            <a:pPr algn="l">
              <a:lnSpc>
                <a:spcPts val="2653"/>
              </a:lnSpc>
              <a:spcBef>
                <a:spcPct val="0"/>
              </a:spcBef>
            </a:pPr>
            <a:r>
              <a:rPr lang="en-US" sz="1895">
                <a:solidFill>
                  <a:srgbClr val="FFFFFF"/>
                </a:solidFill>
                <a:latin typeface="Tomorrow"/>
                <a:ea typeface="Tomorrow"/>
                <a:cs typeface="Tomorrow"/>
                <a:sym typeface="Tomorrow"/>
              </a:rPr>
              <a:t>09</a:t>
            </a:r>
          </a:p>
        </p:txBody>
      </p:sp>
      <p:grpSp>
        <p:nvGrpSpPr>
          <p:cNvPr id="12" name="Group 12"/>
          <p:cNvGrpSpPr/>
          <p:nvPr/>
        </p:nvGrpSpPr>
        <p:grpSpPr>
          <a:xfrm>
            <a:off x="6673040" y="4161947"/>
            <a:ext cx="771504" cy="3543636"/>
            <a:chOff x="0" y="0"/>
            <a:chExt cx="203194" cy="933303"/>
          </a:xfrm>
        </p:grpSpPr>
        <p:sp>
          <p:nvSpPr>
            <p:cNvPr id="13" name="Freeform 13"/>
            <p:cNvSpPr/>
            <p:nvPr/>
          </p:nvSpPr>
          <p:spPr>
            <a:xfrm>
              <a:off x="0" y="0"/>
              <a:ext cx="203194" cy="933303"/>
            </a:xfrm>
            <a:custGeom>
              <a:avLst/>
              <a:gdLst/>
              <a:ahLst/>
              <a:cxnLst/>
              <a:rect l="l" t="t" r="r" b="b"/>
              <a:pathLst>
                <a:path w="203194" h="933303">
                  <a:moveTo>
                    <a:pt x="0" y="0"/>
                  </a:moveTo>
                  <a:lnTo>
                    <a:pt x="203194" y="0"/>
                  </a:lnTo>
                  <a:lnTo>
                    <a:pt x="203194" y="933303"/>
                  </a:lnTo>
                  <a:lnTo>
                    <a:pt x="0" y="933303"/>
                  </a:lnTo>
                  <a:close/>
                </a:path>
              </a:pathLst>
            </a:custGeom>
            <a:gradFill rotWithShape="1">
              <a:gsLst>
                <a:gs pos="0">
                  <a:srgbClr val="585858">
                    <a:alpha val="100000"/>
                  </a:srgbClr>
                </a:gs>
                <a:gs pos="100000">
                  <a:srgbClr val="080808">
                    <a:alpha val="0"/>
                  </a:srgbClr>
                </a:gs>
              </a:gsLst>
              <a:lin ang="5400000"/>
            </a:gradFill>
          </p:spPr>
        </p:sp>
        <p:sp>
          <p:nvSpPr>
            <p:cNvPr id="14" name="TextBox 14"/>
            <p:cNvSpPr txBox="1"/>
            <p:nvPr/>
          </p:nvSpPr>
          <p:spPr>
            <a:xfrm>
              <a:off x="0" y="-38100"/>
              <a:ext cx="203194" cy="971403"/>
            </a:xfrm>
            <a:prstGeom prst="rect">
              <a:avLst/>
            </a:prstGeom>
          </p:spPr>
          <p:txBody>
            <a:bodyPr lIns="50800" tIns="50800" rIns="50800" bIns="50800" rtlCol="0" anchor="ctr"/>
            <a:lstStyle/>
            <a:p>
              <a:pPr algn="ctr">
                <a:lnSpc>
                  <a:spcPts val="2659"/>
                </a:lnSpc>
              </a:pPr>
              <a:endParaRPr/>
            </a:p>
          </p:txBody>
        </p:sp>
      </p:grpSp>
      <p:pic>
        <p:nvPicPr>
          <p:cNvPr id="16" name="Picture 15">
            <a:extLst>
              <a:ext uri="{FF2B5EF4-FFF2-40B4-BE49-F238E27FC236}">
                <a16:creationId xmlns:a16="http://schemas.microsoft.com/office/drawing/2014/main" id="{83680A8A-4770-F342-D46C-6F7D30793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795" y="1874857"/>
            <a:ext cx="3200400" cy="2971800"/>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EABD17C-554D-01C5-3137-43315F3500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210482"/>
            <a:ext cx="7116168" cy="6705601"/>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AFE7DBA3-5997-8D07-1DA8-91653181C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18312" y="4005312"/>
            <a:ext cx="5486400" cy="55626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764</Words>
  <Application>Microsoft Office PowerPoint</Application>
  <PresentationFormat>Custom</PresentationFormat>
  <Paragraphs>73</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Tomorrow</vt:lpstr>
      <vt:lpstr>Calibri</vt:lpstr>
      <vt:lpstr>Tomorrow Bold</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Futuristic Animated Programmer Presentation</dc:title>
  <cp:lastModifiedBy>Hasmitha S T P</cp:lastModifiedBy>
  <cp:revision>3</cp:revision>
  <dcterms:created xsi:type="dcterms:W3CDTF">2006-08-16T00:00:00Z</dcterms:created>
  <dcterms:modified xsi:type="dcterms:W3CDTF">2025-08-09T10:18:40Z</dcterms:modified>
  <dc:identifier>DAGvkIGKOAg</dc:identifier>
</cp:coreProperties>
</file>